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304" r:id="rId3"/>
    <p:sldId id="258" r:id="rId4"/>
    <p:sldId id="259" r:id="rId5"/>
    <p:sldId id="318" r:id="rId6"/>
    <p:sldId id="319" r:id="rId7"/>
    <p:sldId id="320" r:id="rId8"/>
    <p:sldId id="324" r:id="rId9"/>
    <p:sldId id="323" r:id="rId10"/>
    <p:sldId id="336" r:id="rId11"/>
    <p:sldId id="348" r:id="rId12"/>
    <p:sldId id="328" r:id="rId13"/>
    <p:sldId id="357" r:id="rId14"/>
    <p:sldId id="331" r:id="rId15"/>
    <p:sldId id="326" r:id="rId16"/>
    <p:sldId id="351" r:id="rId17"/>
    <p:sldId id="332" r:id="rId18"/>
    <p:sldId id="349" r:id="rId19"/>
    <p:sldId id="359" r:id="rId20"/>
    <p:sldId id="344" r:id="rId21"/>
    <p:sldId id="346" r:id="rId22"/>
    <p:sldId id="360" r:id="rId23"/>
    <p:sldId id="361" r:id="rId24"/>
    <p:sldId id="354" r:id="rId25"/>
    <p:sldId id="356" r:id="rId26"/>
    <p:sldId id="358" r:id="rId27"/>
    <p:sldId id="362" r:id="rId28"/>
    <p:sldId id="364" r:id="rId29"/>
    <p:sldId id="275" r:id="rId30"/>
  </p:sldIdLst>
  <p:sldSz cx="12192000" cy="6858000"/>
  <p:notesSz cx="6858000" cy="9144000"/>
  <p:custDataLst>
    <p:tags r:id="rId32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54A2AAF-CA34-093C-7E6B-1C80B4F679E7}" name="Kristina Steinbauer" initials="KS" userId="S::kristina.steinbauer@muenchen.de::55499bef-89dd-481a-a765-e2241e29fba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CF9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60" autoAdjust="0"/>
    <p:restoredTop sz="90129" autoAdjust="0"/>
  </p:normalViewPr>
  <p:slideViewPr>
    <p:cSldViewPr snapToGrid="0">
      <p:cViewPr>
        <p:scale>
          <a:sx n="100" d="100"/>
          <a:sy n="100" d="100"/>
        </p:scale>
        <p:origin x="642" y="1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37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Wahrscheinlichkeit verletzte EK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Tabelle1!$A$2:$A$5</c:f>
              <c:numCache>
                <c:formatCode>General</c:formatCode>
                <c:ptCount val="4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</c:numCache>
            </c:numRef>
          </c:xVal>
          <c:yVal>
            <c:numRef>
              <c:f>Tabelle1!$B$2:$B$5</c:f>
              <c:numCache>
                <c:formatCode>General</c:formatCode>
                <c:ptCount val="4"/>
                <c:pt idx="0">
                  <c:v>11</c:v>
                </c:pt>
                <c:pt idx="1">
                  <c:v>8</c:v>
                </c:pt>
                <c:pt idx="2">
                  <c:v>8</c:v>
                </c:pt>
                <c:pt idx="3">
                  <c:v>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767-48CA-96C8-898C1E577B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15053864"/>
        <c:axId val="621840032"/>
      </c:scatterChart>
      <c:valAx>
        <c:axId val="615053864"/>
        <c:scaling>
          <c:orientation val="minMax"/>
          <c:max val="9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dirty="0"/>
                  <a:t>Feuerwiderstandsklasse [min]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21840032"/>
        <c:crosses val="autoZero"/>
        <c:crossBetween val="midCat"/>
        <c:majorUnit val="30"/>
      </c:valAx>
      <c:valAx>
        <c:axId val="62184003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dirty="0"/>
                  <a:t>Wahrscheinlichkeit für verletzte Einsatzkräfte [%]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150538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C49543-393B-434A-982D-72831027E5D1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de-DE"/>
        </a:p>
      </dgm:t>
    </dgm:pt>
    <dgm:pt modelId="{39434BD6-AF6B-4A00-8043-2FF544F13E0C}">
      <dgm:prSet phldrT="[Text]"/>
      <dgm:spPr/>
      <dgm:t>
        <a:bodyPr/>
        <a:lstStyle/>
        <a:p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Energiewende</a:t>
          </a:r>
        </a:p>
      </dgm:t>
    </dgm:pt>
    <dgm:pt modelId="{E5D62190-79AE-4AA0-8693-FF6B3418BD19}" type="parTrans" cxnId="{6BA4BA54-CED6-48CF-857C-24953E5E3A1A}">
      <dgm:prSet/>
      <dgm:spPr/>
      <dgm:t>
        <a:bodyPr/>
        <a:lstStyle/>
        <a:p>
          <a:endParaRPr lang="de-DE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7F8114-6E98-471C-B882-5919C45C27BD}" type="sibTrans" cxnId="{6BA4BA54-CED6-48CF-857C-24953E5E3A1A}">
      <dgm:prSet/>
      <dgm:spPr/>
      <dgm:t>
        <a:bodyPr/>
        <a:lstStyle/>
        <a:p>
          <a:endParaRPr lang="de-DE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32BEC9-CAA0-4CC4-B0A2-7F1746C069E6}">
      <dgm:prSet phldrT="[Text]"/>
      <dgm:spPr/>
      <dgm:t>
        <a:bodyPr/>
        <a:lstStyle/>
        <a:p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Lithium-Ionen-Energiespeicher</a:t>
          </a:r>
        </a:p>
      </dgm:t>
    </dgm:pt>
    <dgm:pt modelId="{17839B12-9B90-440A-88E9-C8B938ED8CDD}" type="parTrans" cxnId="{46A8AC99-ED89-49E2-AD39-067C0856B37C}">
      <dgm:prSet/>
      <dgm:spPr/>
      <dgm:t>
        <a:bodyPr/>
        <a:lstStyle/>
        <a:p>
          <a:endParaRPr lang="de-DE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D096BE-114A-41E5-A6C3-A18226E16E53}" type="sibTrans" cxnId="{46A8AC99-ED89-49E2-AD39-067C0856B37C}">
      <dgm:prSet/>
      <dgm:spPr/>
      <dgm:t>
        <a:bodyPr/>
        <a:lstStyle/>
        <a:p>
          <a:endParaRPr lang="de-DE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5479BC-4388-4FFF-90F4-23C989075DD2}">
      <dgm:prSet phldrT="[Text]"/>
      <dgm:spPr/>
      <dgm:t>
        <a:bodyPr/>
        <a:lstStyle/>
        <a:p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Elektromobilität</a:t>
          </a:r>
        </a:p>
      </dgm:t>
    </dgm:pt>
    <dgm:pt modelId="{F9598FAD-3750-4A7E-B82B-C064690FA16A}" type="parTrans" cxnId="{6BF77CB6-0FAB-4AAE-B03A-C6418F918E3A}">
      <dgm:prSet/>
      <dgm:spPr/>
      <dgm:t>
        <a:bodyPr/>
        <a:lstStyle/>
        <a:p>
          <a:endParaRPr lang="de-DE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3A62C2-EF82-449D-AC06-5C44EA204E5A}" type="sibTrans" cxnId="{6BF77CB6-0FAB-4AAE-B03A-C6418F918E3A}">
      <dgm:prSet/>
      <dgm:spPr/>
      <dgm:t>
        <a:bodyPr/>
        <a:lstStyle/>
        <a:p>
          <a:endParaRPr lang="de-DE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C092B4-F408-4561-BB05-F29F79C871C6}">
      <dgm:prSet phldrT="[Text]"/>
      <dgm:spPr/>
      <dgm:t>
        <a:bodyPr/>
        <a:lstStyle/>
        <a:p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Nachhaltigkeit</a:t>
          </a:r>
        </a:p>
      </dgm:t>
    </dgm:pt>
    <dgm:pt modelId="{F6417C75-DE5C-4080-940F-2F52821C1CF9}" type="parTrans" cxnId="{452FDB00-57CE-4C71-9938-D3FB24492C01}">
      <dgm:prSet/>
      <dgm:spPr/>
      <dgm:t>
        <a:bodyPr/>
        <a:lstStyle/>
        <a:p>
          <a:endParaRPr lang="de-DE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0E205A-CBE4-4740-99D5-3A61DFFC12B7}" type="sibTrans" cxnId="{452FDB00-57CE-4C71-9938-D3FB24492C01}">
      <dgm:prSet/>
      <dgm:spPr/>
      <dgm:t>
        <a:bodyPr/>
        <a:lstStyle/>
        <a:p>
          <a:endParaRPr lang="de-DE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AEDC27-E912-4B86-99BC-76F65651704A}">
      <dgm:prSet phldrT="[Text]"/>
      <dgm:spPr/>
      <dgm:t>
        <a:bodyPr/>
        <a:lstStyle/>
        <a:p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Bauen mit Holz</a:t>
          </a:r>
        </a:p>
      </dgm:t>
    </dgm:pt>
    <dgm:pt modelId="{E976E1A8-F05F-4F8C-86FC-BD90F6617C10}" type="parTrans" cxnId="{B1233774-83FD-4453-9B7F-0216743400BA}">
      <dgm:prSet/>
      <dgm:spPr/>
      <dgm:t>
        <a:bodyPr/>
        <a:lstStyle/>
        <a:p>
          <a:endParaRPr lang="de-DE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97466D-8FFA-47C1-8577-1273BA5FEC03}" type="sibTrans" cxnId="{B1233774-83FD-4453-9B7F-0216743400BA}">
      <dgm:prSet/>
      <dgm:spPr/>
      <dgm:t>
        <a:bodyPr/>
        <a:lstStyle/>
        <a:p>
          <a:endParaRPr lang="de-DE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9BC5BD-8B66-473C-8D76-8062C77124DB}">
      <dgm:prSet phldrT="[Text]"/>
      <dgm:spPr/>
      <dgm:t>
        <a:bodyPr/>
        <a:lstStyle/>
        <a:p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Dämmstoffe aus nachwachsenden Rohstoffen</a:t>
          </a:r>
        </a:p>
      </dgm:t>
    </dgm:pt>
    <dgm:pt modelId="{CEBFC262-EF85-4139-904A-C409037DEBE2}" type="parTrans" cxnId="{24904449-D5F3-4A99-8172-FD55C6E4A2B9}">
      <dgm:prSet/>
      <dgm:spPr/>
      <dgm:t>
        <a:bodyPr/>
        <a:lstStyle/>
        <a:p>
          <a:endParaRPr lang="de-DE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A1CD9D-5FAE-4E57-A587-98C7E6C51E59}" type="sibTrans" cxnId="{24904449-D5F3-4A99-8172-FD55C6E4A2B9}">
      <dgm:prSet/>
      <dgm:spPr/>
      <dgm:t>
        <a:bodyPr/>
        <a:lstStyle/>
        <a:p>
          <a:endParaRPr lang="de-DE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165208-F35A-41E8-8FC4-B2D3F388467B}">
      <dgm:prSet phldrT="[Text]"/>
      <dgm:spPr>
        <a:solidFill>
          <a:srgbClr val="92D050"/>
        </a:solidFill>
      </dgm:spPr>
      <dgm:t>
        <a:bodyPr/>
        <a:lstStyle/>
        <a:p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Umweltschutz</a:t>
          </a:r>
        </a:p>
      </dgm:t>
    </dgm:pt>
    <dgm:pt modelId="{474B3D7D-B32A-4C6C-BB5A-FF08923AB959}" type="parTrans" cxnId="{39E230A1-56C6-4440-974A-5CD2C1BFEF59}">
      <dgm:prSet/>
      <dgm:spPr/>
      <dgm:t>
        <a:bodyPr/>
        <a:lstStyle/>
        <a:p>
          <a:endParaRPr lang="de-DE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C5BF02-D416-4A1A-AFEE-EE5BC20A3DDF}" type="sibTrans" cxnId="{39E230A1-56C6-4440-974A-5CD2C1BFEF59}">
      <dgm:prSet/>
      <dgm:spPr/>
      <dgm:t>
        <a:bodyPr/>
        <a:lstStyle/>
        <a:p>
          <a:endParaRPr lang="de-DE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046557-63E3-4B32-AAF7-4AA8696DD80D}">
      <dgm:prSet phldrT="[Text]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Löschwasserrückhaltung für</a:t>
          </a:r>
          <a:br>
            <a:rPr lang="de-DE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Recyclingbetriebe und Altreifenlager</a:t>
          </a:r>
        </a:p>
      </dgm:t>
    </dgm:pt>
    <dgm:pt modelId="{4EED1543-4B85-49B1-8C81-CF89FECFF926}" type="parTrans" cxnId="{AD2D9EF8-FB84-41EF-BE71-349719E2C7A6}">
      <dgm:prSet/>
      <dgm:spPr/>
      <dgm:t>
        <a:bodyPr/>
        <a:lstStyle/>
        <a:p>
          <a:endParaRPr lang="de-DE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19FF57-C375-43F0-9634-6D17187B6D36}" type="sibTrans" cxnId="{AD2D9EF8-FB84-41EF-BE71-349719E2C7A6}">
      <dgm:prSet/>
      <dgm:spPr/>
      <dgm:t>
        <a:bodyPr/>
        <a:lstStyle/>
        <a:p>
          <a:endParaRPr lang="de-DE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C675CB-9349-4408-917E-2E0C959C988A}">
      <dgm:prSet phldrT="[Text]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Grünfassaden</a:t>
          </a:r>
        </a:p>
      </dgm:t>
    </dgm:pt>
    <dgm:pt modelId="{0762DC87-0811-4086-AB42-57EDA4BB27BA}" type="parTrans" cxnId="{1DFC9D61-82C2-4819-BE7B-B863DFB568D1}">
      <dgm:prSet/>
      <dgm:spPr/>
      <dgm:t>
        <a:bodyPr/>
        <a:lstStyle/>
        <a:p>
          <a:endParaRPr lang="de-DE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E5CEA8-C8AC-4413-8934-07A5A020A4C1}" type="sibTrans" cxnId="{1DFC9D61-82C2-4819-BE7B-B863DFB568D1}">
      <dgm:prSet/>
      <dgm:spPr/>
      <dgm:t>
        <a:bodyPr/>
        <a:lstStyle/>
        <a:p>
          <a:endParaRPr lang="de-DE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E567C2-C9AB-4C1E-BC26-2E8854C8536C}">
      <dgm:prSet phldrT="[Text]"/>
      <dgm:spPr/>
      <dgm:t>
        <a:bodyPr/>
        <a:lstStyle/>
        <a:p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PV-Anlagen</a:t>
          </a:r>
        </a:p>
      </dgm:t>
    </dgm:pt>
    <dgm:pt modelId="{DEB2A1B1-4678-422D-8AFF-7F576B8FF7DA}" type="parTrans" cxnId="{C19023B0-CA94-408E-87B6-0C1E6C3A212A}">
      <dgm:prSet/>
      <dgm:spPr/>
      <dgm:t>
        <a:bodyPr/>
        <a:lstStyle/>
        <a:p>
          <a:endParaRPr lang="de-DE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BBA32F0-13C7-4240-9C2F-565E6F74E515}" type="sibTrans" cxnId="{C19023B0-CA94-408E-87B6-0C1E6C3A212A}">
      <dgm:prSet/>
      <dgm:spPr/>
      <dgm:t>
        <a:bodyPr/>
        <a:lstStyle/>
        <a:p>
          <a:endParaRPr lang="de-DE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F97FFA-D7DB-4925-9A98-B4E46F67AA0F}">
      <dgm:prSet phldrT="[Text]"/>
      <dgm:spPr/>
      <dgm:t>
        <a:bodyPr/>
        <a:lstStyle/>
        <a:p>
          <a:r>
            <a:rPr lang="de-DE" dirty="0">
              <a:latin typeface="Arial" panose="020B0604020202020204" pitchFamily="34" charset="0"/>
              <a:cs typeface="Arial" panose="020B0604020202020204" pitchFamily="34" charset="0"/>
            </a:rPr>
            <a:t>Wasserstoffanlagen</a:t>
          </a:r>
        </a:p>
      </dgm:t>
    </dgm:pt>
    <dgm:pt modelId="{B912DDA4-B4C6-4031-BE94-C547E80E4850}" type="parTrans" cxnId="{A57941F4-8457-414B-B83F-20143231F71D}">
      <dgm:prSet/>
      <dgm:spPr/>
      <dgm:t>
        <a:bodyPr/>
        <a:lstStyle/>
        <a:p>
          <a:endParaRPr lang="de-DE"/>
        </a:p>
      </dgm:t>
    </dgm:pt>
    <dgm:pt modelId="{4C6DE636-6A13-4298-998D-1B27958FD933}" type="sibTrans" cxnId="{A57941F4-8457-414B-B83F-20143231F71D}">
      <dgm:prSet/>
      <dgm:spPr/>
      <dgm:t>
        <a:bodyPr/>
        <a:lstStyle/>
        <a:p>
          <a:endParaRPr lang="de-DE"/>
        </a:p>
      </dgm:t>
    </dgm:pt>
    <dgm:pt modelId="{832417A1-8892-4221-AE3B-C689AB50FC6C}" type="pres">
      <dgm:prSet presAssocID="{26C49543-393B-434A-982D-72831027E5D1}" presName="Name0" presStyleCnt="0">
        <dgm:presLayoutVars>
          <dgm:dir/>
          <dgm:animLvl val="lvl"/>
          <dgm:resizeHandles val="exact"/>
        </dgm:presLayoutVars>
      </dgm:prSet>
      <dgm:spPr/>
    </dgm:pt>
    <dgm:pt modelId="{EAC58013-D623-47A0-8318-9EEC53812AEA}" type="pres">
      <dgm:prSet presAssocID="{39434BD6-AF6B-4A00-8043-2FF544F13E0C}" presName="linNode" presStyleCnt="0"/>
      <dgm:spPr/>
    </dgm:pt>
    <dgm:pt modelId="{E0D5A496-6ADA-456F-AD69-5BCB22FE8096}" type="pres">
      <dgm:prSet presAssocID="{39434BD6-AF6B-4A00-8043-2FF544F13E0C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B85EE947-73BD-4923-BA77-4BC63C019F08}" type="pres">
      <dgm:prSet presAssocID="{39434BD6-AF6B-4A00-8043-2FF544F13E0C}" presName="descendantText" presStyleLbl="alignAccFollowNode1" presStyleIdx="0" presStyleCnt="3">
        <dgm:presLayoutVars>
          <dgm:bulletEnabled val="1"/>
        </dgm:presLayoutVars>
      </dgm:prSet>
      <dgm:spPr/>
    </dgm:pt>
    <dgm:pt modelId="{AA814A17-9D63-4024-9F7A-DC5F72985DDB}" type="pres">
      <dgm:prSet presAssocID="{AF7F8114-6E98-471C-B882-5919C45C27BD}" presName="sp" presStyleCnt="0"/>
      <dgm:spPr/>
    </dgm:pt>
    <dgm:pt modelId="{B9926B7A-2B01-41C5-9BD0-E7A732800355}" type="pres">
      <dgm:prSet presAssocID="{6AC092B4-F408-4561-BB05-F29F79C871C6}" presName="linNode" presStyleCnt="0"/>
      <dgm:spPr/>
    </dgm:pt>
    <dgm:pt modelId="{B1C0946F-742A-4151-B419-99B3DD7DBDCD}" type="pres">
      <dgm:prSet presAssocID="{6AC092B4-F408-4561-BB05-F29F79C871C6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0147B8F7-73DE-4FD2-9E60-C50D6D047874}" type="pres">
      <dgm:prSet presAssocID="{6AC092B4-F408-4561-BB05-F29F79C871C6}" presName="descendantText" presStyleLbl="alignAccFollowNode1" presStyleIdx="1" presStyleCnt="3">
        <dgm:presLayoutVars>
          <dgm:bulletEnabled val="1"/>
        </dgm:presLayoutVars>
      </dgm:prSet>
      <dgm:spPr/>
    </dgm:pt>
    <dgm:pt modelId="{10CE064E-91CE-4BA3-B894-7DF5738AD141}" type="pres">
      <dgm:prSet presAssocID="{D00E205A-CBE4-4740-99D5-3A61DFFC12B7}" presName="sp" presStyleCnt="0"/>
      <dgm:spPr/>
    </dgm:pt>
    <dgm:pt modelId="{8C678BE5-EC78-475D-9D07-F04D42137BD8}" type="pres">
      <dgm:prSet presAssocID="{DF165208-F35A-41E8-8FC4-B2D3F388467B}" presName="linNode" presStyleCnt="0"/>
      <dgm:spPr/>
    </dgm:pt>
    <dgm:pt modelId="{5910EFA4-BF09-4DFD-8FAF-2B67A310A009}" type="pres">
      <dgm:prSet presAssocID="{DF165208-F35A-41E8-8FC4-B2D3F388467B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A547F884-80F0-4CBD-9245-2F16C018E5CD}" type="pres">
      <dgm:prSet presAssocID="{DF165208-F35A-41E8-8FC4-B2D3F388467B}" presName="descendantText" presStyleLbl="alignAccFollowNode1" presStyleIdx="2" presStyleCnt="3" custLinFactNeighborX="5453" custLinFactNeighborY="-3251">
        <dgm:presLayoutVars>
          <dgm:bulletEnabled val="1"/>
        </dgm:presLayoutVars>
      </dgm:prSet>
      <dgm:spPr/>
    </dgm:pt>
  </dgm:ptLst>
  <dgm:cxnLst>
    <dgm:cxn modelId="{452FDB00-57CE-4C71-9938-D3FB24492C01}" srcId="{26C49543-393B-434A-982D-72831027E5D1}" destId="{6AC092B4-F408-4561-BB05-F29F79C871C6}" srcOrd="1" destOrd="0" parTransId="{F6417C75-DE5C-4080-940F-2F52821C1CF9}" sibTransId="{D00E205A-CBE4-4740-99D5-3A61DFFC12B7}"/>
    <dgm:cxn modelId="{D626320E-9B03-4FAD-9E32-5A0150136602}" type="presOf" srcId="{E15479BC-4388-4FFF-90F4-23C989075DD2}" destId="{B85EE947-73BD-4923-BA77-4BC63C019F08}" srcOrd="0" destOrd="1" presId="urn:microsoft.com/office/officeart/2005/8/layout/vList5"/>
    <dgm:cxn modelId="{337CAC13-5000-43B4-8195-866C2E8E3CC7}" type="presOf" srcId="{47C675CB-9349-4408-917E-2E0C959C988A}" destId="{A547F884-80F0-4CBD-9245-2F16C018E5CD}" srcOrd="0" destOrd="1" presId="urn:microsoft.com/office/officeart/2005/8/layout/vList5"/>
    <dgm:cxn modelId="{3E25621C-AF17-4FF2-ADF3-D311D20B3982}" type="presOf" srcId="{109BC5BD-8B66-473C-8D76-8062C77124DB}" destId="{0147B8F7-73DE-4FD2-9E60-C50D6D047874}" srcOrd="0" destOrd="1" presId="urn:microsoft.com/office/officeart/2005/8/layout/vList5"/>
    <dgm:cxn modelId="{C3B57431-E74A-4216-96B5-25D3A3420CFF}" type="presOf" srcId="{53F97FFA-D7DB-4925-9A98-B4E46F67AA0F}" destId="{B85EE947-73BD-4923-BA77-4BC63C019F08}" srcOrd="0" destOrd="3" presId="urn:microsoft.com/office/officeart/2005/8/layout/vList5"/>
    <dgm:cxn modelId="{1DFC9D61-82C2-4819-BE7B-B863DFB568D1}" srcId="{DF165208-F35A-41E8-8FC4-B2D3F388467B}" destId="{47C675CB-9349-4408-917E-2E0C959C988A}" srcOrd="1" destOrd="0" parTransId="{0762DC87-0811-4086-AB42-57EDA4BB27BA}" sibTransId="{91E5CEA8-C8AC-4413-8934-07A5A020A4C1}"/>
    <dgm:cxn modelId="{24904449-D5F3-4A99-8172-FD55C6E4A2B9}" srcId="{6AC092B4-F408-4561-BB05-F29F79C871C6}" destId="{109BC5BD-8B66-473C-8D76-8062C77124DB}" srcOrd="1" destOrd="0" parTransId="{CEBFC262-EF85-4139-904A-C409037DEBE2}" sibTransId="{5AA1CD9D-5FAE-4E57-A587-98C7E6C51E59}"/>
    <dgm:cxn modelId="{B1233774-83FD-4453-9B7F-0216743400BA}" srcId="{6AC092B4-F408-4561-BB05-F29F79C871C6}" destId="{BFAEDC27-E912-4B86-99BC-76F65651704A}" srcOrd="0" destOrd="0" parTransId="{E976E1A8-F05F-4F8C-86FC-BD90F6617C10}" sibTransId="{3F97466D-8FFA-47C1-8577-1273BA5FEC03}"/>
    <dgm:cxn modelId="{6BA4BA54-CED6-48CF-857C-24953E5E3A1A}" srcId="{26C49543-393B-434A-982D-72831027E5D1}" destId="{39434BD6-AF6B-4A00-8043-2FF544F13E0C}" srcOrd="0" destOrd="0" parTransId="{E5D62190-79AE-4AA0-8693-FF6B3418BD19}" sibTransId="{AF7F8114-6E98-471C-B882-5919C45C27BD}"/>
    <dgm:cxn modelId="{31023E95-3509-4358-8CC1-24015D379B27}" type="presOf" srcId="{26C49543-393B-434A-982D-72831027E5D1}" destId="{832417A1-8892-4221-AE3B-C689AB50FC6C}" srcOrd="0" destOrd="0" presId="urn:microsoft.com/office/officeart/2005/8/layout/vList5"/>
    <dgm:cxn modelId="{46A8AC99-ED89-49E2-AD39-067C0856B37C}" srcId="{39434BD6-AF6B-4A00-8043-2FF544F13E0C}" destId="{2232BEC9-CAA0-4CC4-B0A2-7F1746C069E6}" srcOrd="0" destOrd="0" parTransId="{17839B12-9B90-440A-88E9-C8B938ED8CDD}" sibTransId="{DCD096BE-114A-41E5-A6C3-A18226E16E53}"/>
    <dgm:cxn modelId="{17018F9C-D50E-49D4-A951-FC285A1C6797}" type="presOf" srcId="{DF165208-F35A-41E8-8FC4-B2D3F388467B}" destId="{5910EFA4-BF09-4DFD-8FAF-2B67A310A009}" srcOrd="0" destOrd="0" presId="urn:microsoft.com/office/officeart/2005/8/layout/vList5"/>
    <dgm:cxn modelId="{39E230A1-56C6-4440-974A-5CD2C1BFEF59}" srcId="{26C49543-393B-434A-982D-72831027E5D1}" destId="{DF165208-F35A-41E8-8FC4-B2D3F388467B}" srcOrd="2" destOrd="0" parTransId="{474B3D7D-B32A-4C6C-BB5A-FF08923AB959}" sibTransId="{E9C5BF02-D416-4A1A-AFEE-EE5BC20A3DDF}"/>
    <dgm:cxn modelId="{C3D1CDA2-EFAB-43E6-8ED2-E6E51372BC2B}" type="presOf" srcId="{39434BD6-AF6B-4A00-8043-2FF544F13E0C}" destId="{E0D5A496-6ADA-456F-AD69-5BCB22FE8096}" srcOrd="0" destOrd="0" presId="urn:microsoft.com/office/officeart/2005/8/layout/vList5"/>
    <dgm:cxn modelId="{C19023B0-CA94-408E-87B6-0C1E6C3A212A}" srcId="{39434BD6-AF6B-4A00-8043-2FF544F13E0C}" destId="{99E567C2-C9AB-4C1E-BC26-2E8854C8536C}" srcOrd="2" destOrd="0" parTransId="{DEB2A1B1-4678-422D-8AFF-7F576B8FF7DA}" sibTransId="{9BBA32F0-13C7-4240-9C2F-565E6F74E515}"/>
    <dgm:cxn modelId="{0F4760B0-8D03-4CA9-A210-C05F75585F9A}" type="presOf" srcId="{99E567C2-C9AB-4C1E-BC26-2E8854C8536C}" destId="{B85EE947-73BD-4923-BA77-4BC63C019F08}" srcOrd="0" destOrd="2" presId="urn:microsoft.com/office/officeart/2005/8/layout/vList5"/>
    <dgm:cxn modelId="{6BF77CB6-0FAB-4AAE-B03A-C6418F918E3A}" srcId="{39434BD6-AF6B-4A00-8043-2FF544F13E0C}" destId="{E15479BC-4388-4FFF-90F4-23C989075DD2}" srcOrd="1" destOrd="0" parTransId="{F9598FAD-3750-4A7E-B82B-C064690FA16A}" sibTransId="{763A62C2-EF82-449D-AC06-5C44EA204E5A}"/>
    <dgm:cxn modelId="{1F9A21BC-04E6-4207-BC2F-343331955085}" type="presOf" srcId="{BFAEDC27-E912-4B86-99BC-76F65651704A}" destId="{0147B8F7-73DE-4FD2-9E60-C50D6D047874}" srcOrd="0" destOrd="0" presId="urn:microsoft.com/office/officeart/2005/8/layout/vList5"/>
    <dgm:cxn modelId="{51E98DC3-0E02-41C1-B0A3-012B39FC7CB9}" type="presOf" srcId="{6AC092B4-F408-4561-BB05-F29F79C871C6}" destId="{B1C0946F-742A-4151-B419-99B3DD7DBDCD}" srcOrd="0" destOrd="0" presId="urn:microsoft.com/office/officeart/2005/8/layout/vList5"/>
    <dgm:cxn modelId="{BAC85DC8-AF3E-41BA-9996-4478FF4B59F9}" type="presOf" srcId="{2232BEC9-CAA0-4CC4-B0A2-7F1746C069E6}" destId="{B85EE947-73BD-4923-BA77-4BC63C019F08}" srcOrd="0" destOrd="0" presId="urn:microsoft.com/office/officeart/2005/8/layout/vList5"/>
    <dgm:cxn modelId="{7DE258EE-06F5-4E7F-A534-68585D7D9126}" type="presOf" srcId="{25046557-63E3-4B32-AAF7-4AA8696DD80D}" destId="{A547F884-80F0-4CBD-9245-2F16C018E5CD}" srcOrd="0" destOrd="0" presId="urn:microsoft.com/office/officeart/2005/8/layout/vList5"/>
    <dgm:cxn modelId="{A57941F4-8457-414B-B83F-20143231F71D}" srcId="{39434BD6-AF6B-4A00-8043-2FF544F13E0C}" destId="{53F97FFA-D7DB-4925-9A98-B4E46F67AA0F}" srcOrd="3" destOrd="0" parTransId="{B912DDA4-B4C6-4031-BE94-C547E80E4850}" sibTransId="{4C6DE636-6A13-4298-998D-1B27958FD933}"/>
    <dgm:cxn modelId="{AD2D9EF8-FB84-41EF-BE71-349719E2C7A6}" srcId="{DF165208-F35A-41E8-8FC4-B2D3F388467B}" destId="{25046557-63E3-4B32-AAF7-4AA8696DD80D}" srcOrd="0" destOrd="0" parTransId="{4EED1543-4B85-49B1-8C81-CF89FECFF926}" sibTransId="{DB19FF57-C375-43F0-9634-6D17187B6D36}"/>
    <dgm:cxn modelId="{0C7B22D8-24F1-448B-990E-2860DFB5FD9A}" type="presParOf" srcId="{832417A1-8892-4221-AE3B-C689AB50FC6C}" destId="{EAC58013-D623-47A0-8318-9EEC53812AEA}" srcOrd="0" destOrd="0" presId="urn:microsoft.com/office/officeart/2005/8/layout/vList5"/>
    <dgm:cxn modelId="{B845FC7C-73F9-4CD7-A1C0-D80FD99917B6}" type="presParOf" srcId="{EAC58013-D623-47A0-8318-9EEC53812AEA}" destId="{E0D5A496-6ADA-456F-AD69-5BCB22FE8096}" srcOrd="0" destOrd="0" presId="urn:microsoft.com/office/officeart/2005/8/layout/vList5"/>
    <dgm:cxn modelId="{A0784781-325C-4BCD-9F85-B77D5B95E9D7}" type="presParOf" srcId="{EAC58013-D623-47A0-8318-9EEC53812AEA}" destId="{B85EE947-73BD-4923-BA77-4BC63C019F08}" srcOrd="1" destOrd="0" presId="urn:microsoft.com/office/officeart/2005/8/layout/vList5"/>
    <dgm:cxn modelId="{3A63E936-C1F8-4F23-85B4-133DE81FC553}" type="presParOf" srcId="{832417A1-8892-4221-AE3B-C689AB50FC6C}" destId="{AA814A17-9D63-4024-9F7A-DC5F72985DDB}" srcOrd="1" destOrd="0" presId="urn:microsoft.com/office/officeart/2005/8/layout/vList5"/>
    <dgm:cxn modelId="{B33D1954-C667-47B7-A123-EDB2F1793DF5}" type="presParOf" srcId="{832417A1-8892-4221-AE3B-C689AB50FC6C}" destId="{B9926B7A-2B01-41C5-9BD0-E7A732800355}" srcOrd="2" destOrd="0" presId="urn:microsoft.com/office/officeart/2005/8/layout/vList5"/>
    <dgm:cxn modelId="{D6E57F46-3785-43BB-BFD4-1139C68064AE}" type="presParOf" srcId="{B9926B7A-2B01-41C5-9BD0-E7A732800355}" destId="{B1C0946F-742A-4151-B419-99B3DD7DBDCD}" srcOrd="0" destOrd="0" presId="urn:microsoft.com/office/officeart/2005/8/layout/vList5"/>
    <dgm:cxn modelId="{61749700-2B35-401A-BA6A-60285AF56624}" type="presParOf" srcId="{B9926B7A-2B01-41C5-9BD0-E7A732800355}" destId="{0147B8F7-73DE-4FD2-9E60-C50D6D047874}" srcOrd="1" destOrd="0" presId="urn:microsoft.com/office/officeart/2005/8/layout/vList5"/>
    <dgm:cxn modelId="{0820E3CC-B14C-4ABB-9EC3-A2F109C6C172}" type="presParOf" srcId="{832417A1-8892-4221-AE3B-C689AB50FC6C}" destId="{10CE064E-91CE-4BA3-B894-7DF5738AD141}" srcOrd="3" destOrd="0" presId="urn:microsoft.com/office/officeart/2005/8/layout/vList5"/>
    <dgm:cxn modelId="{E199CC04-B5CA-4E46-B55C-653C0F99E055}" type="presParOf" srcId="{832417A1-8892-4221-AE3B-C689AB50FC6C}" destId="{8C678BE5-EC78-475D-9D07-F04D42137BD8}" srcOrd="4" destOrd="0" presId="urn:microsoft.com/office/officeart/2005/8/layout/vList5"/>
    <dgm:cxn modelId="{3A647B0D-E233-41C8-9F57-0E7925466FE7}" type="presParOf" srcId="{8C678BE5-EC78-475D-9D07-F04D42137BD8}" destId="{5910EFA4-BF09-4DFD-8FAF-2B67A310A009}" srcOrd="0" destOrd="0" presId="urn:microsoft.com/office/officeart/2005/8/layout/vList5"/>
    <dgm:cxn modelId="{80C3F10F-A34F-4F97-8DA7-0DD7859A1EEC}" type="presParOf" srcId="{8C678BE5-EC78-475D-9D07-F04D42137BD8}" destId="{A547F884-80F0-4CBD-9245-2F16C018E5C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5EE947-73BD-4923-BA77-4BC63C019F08}">
      <dsp:nvSpPr>
        <dsp:cNvPr id="0" name=""/>
        <dsp:cNvSpPr/>
      </dsp:nvSpPr>
      <dsp:spPr>
        <a:xfrm rot="5400000">
          <a:off x="5399987" y="-2044535"/>
          <a:ext cx="1268220" cy="5679150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800" kern="1200" dirty="0">
              <a:latin typeface="Arial" panose="020B0604020202020204" pitchFamily="34" charset="0"/>
              <a:cs typeface="Arial" panose="020B0604020202020204" pitchFamily="34" charset="0"/>
            </a:rPr>
            <a:t>Lithium-Ionen-Energiespeicher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800" kern="1200" dirty="0">
              <a:latin typeface="Arial" panose="020B0604020202020204" pitchFamily="34" charset="0"/>
              <a:cs typeface="Arial" panose="020B0604020202020204" pitchFamily="34" charset="0"/>
            </a:rPr>
            <a:t>Elektromobilität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800" kern="1200" dirty="0">
              <a:latin typeface="Arial" panose="020B0604020202020204" pitchFamily="34" charset="0"/>
              <a:cs typeface="Arial" panose="020B0604020202020204" pitchFamily="34" charset="0"/>
            </a:rPr>
            <a:t>PV-Anlagen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800" kern="1200" dirty="0">
              <a:latin typeface="Arial" panose="020B0604020202020204" pitchFamily="34" charset="0"/>
              <a:cs typeface="Arial" panose="020B0604020202020204" pitchFamily="34" charset="0"/>
            </a:rPr>
            <a:t>Wasserstoffanlagen</a:t>
          </a:r>
        </a:p>
      </dsp:txBody>
      <dsp:txXfrm rot="-5400000">
        <a:off x="3194523" y="222838"/>
        <a:ext cx="5617241" cy="1144402"/>
      </dsp:txXfrm>
    </dsp:sp>
    <dsp:sp modelId="{E0D5A496-6ADA-456F-AD69-5BCB22FE8096}">
      <dsp:nvSpPr>
        <dsp:cNvPr id="0" name=""/>
        <dsp:cNvSpPr/>
      </dsp:nvSpPr>
      <dsp:spPr>
        <a:xfrm>
          <a:off x="0" y="2401"/>
          <a:ext cx="3194522" cy="158527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>
              <a:latin typeface="Arial" panose="020B0604020202020204" pitchFamily="34" charset="0"/>
              <a:cs typeface="Arial" panose="020B0604020202020204" pitchFamily="34" charset="0"/>
            </a:rPr>
            <a:t>Energiewende</a:t>
          </a:r>
        </a:p>
      </dsp:txBody>
      <dsp:txXfrm>
        <a:off x="77387" y="79788"/>
        <a:ext cx="3039748" cy="1430501"/>
      </dsp:txXfrm>
    </dsp:sp>
    <dsp:sp modelId="{0147B8F7-73DE-4FD2-9E60-C50D6D047874}">
      <dsp:nvSpPr>
        <dsp:cNvPr id="0" name=""/>
        <dsp:cNvSpPr/>
      </dsp:nvSpPr>
      <dsp:spPr>
        <a:xfrm rot="5400000">
          <a:off x="5399987" y="-379996"/>
          <a:ext cx="1268220" cy="5679150"/>
        </a:xfrm>
        <a:prstGeom prst="round2SameRect">
          <a:avLst/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800" kern="1200" dirty="0">
              <a:latin typeface="Arial" panose="020B0604020202020204" pitchFamily="34" charset="0"/>
              <a:cs typeface="Arial" panose="020B0604020202020204" pitchFamily="34" charset="0"/>
            </a:rPr>
            <a:t>Bauen mit Holz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800" kern="1200" dirty="0">
              <a:latin typeface="Arial" panose="020B0604020202020204" pitchFamily="34" charset="0"/>
              <a:cs typeface="Arial" panose="020B0604020202020204" pitchFamily="34" charset="0"/>
            </a:rPr>
            <a:t>Dämmstoffe aus nachwachsenden Rohstoffen</a:t>
          </a:r>
        </a:p>
      </dsp:txBody>
      <dsp:txXfrm rot="-5400000">
        <a:off x="3194523" y="1887377"/>
        <a:ext cx="5617241" cy="1144402"/>
      </dsp:txXfrm>
    </dsp:sp>
    <dsp:sp modelId="{B1C0946F-742A-4151-B419-99B3DD7DBDCD}">
      <dsp:nvSpPr>
        <dsp:cNvPr id="0" name=""/>
        <dsp:cNvSpPr/>
      </dsp:nvSpPr>
      <dsp:spPr>
        <a:xfrm>
          <a:off x="0" y="1666940"/>
          <a:ext cx="3194522" cy="1585275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>
              <a:latin typeface="Arial" panose="020B0604020202020204" pitchFamily="34" charset="0"/>
              <a:cs typeface="Arial" panose="020B0604020202020204" pitchFamily="34" charset="0"/>
            </a:rPr>
            <a:t>Nachhaltigkeit</a:t>
          </a:r>
        </a:p>
      </dsp:txBody>
      <dsp:txXfrm>
        <a:off x="77387" y="1744327"/>
        <a:ext cx="3039748" cy="1430501"/>
      </dsp:txXfrm>
    </dsp:sp>
    <dsp:sp modelId="{A547F884-80F0-4CBD-9245-2F16C018E5CD}">
      <dsp:nvSpPr>
        <dsp:cNvPr id="0" name=""/>
        <dsp:cNvSpPr/>
      </dsp:nvSpPr>
      <dsp:spPr>
        <a:xfrm rot="5400000">
          <a:off x="5399987" y="1243312"/>
          <a:ext cx="1268220" cy="5679150"/>
        </a:xfrm>
        <a:prstGeom prst="round2SameRect">
          <a:avLst/>
        </a:prstGeom>
        <a:solidFill>
          <a:srgbClr val="92D050">
            <a:alpha val="90000"/>
          </a:srgb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800" kern="1200" dirty="0">
              <a:latin typeface="Arial" panose="020B0604020202020204" pitchFamily="34" charset="0"/>
              <a:cs typeface="Arial" panose="020B0604020202020204" pitchFamily="34" charset="0"/>
            </a:rPr>
            <a:t>Löschwasserrückhaltung für</a:t>
          </a:r>
          <a:br>
            <a:rPr lang="de-DE" sz="1800" kern="12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de-DE" sz="1800" kern="1200" dirty="0">
              <a:latin typeface="Arial" panose="020B0604020202020204" pitchFamily="34" charset="0"/>
              <a:cs typeface="Arial" panose="020B0604020202020204" pitchFamily="34" charset="0"/>
            </a:rPr>
            <a:t>Recyclingbetriebe und Altreifenlager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800" kern="1200" dirty="0">
              <a:latin typeface="Arial" panose="020B0604020202020204" pitchFamily="34" charset="0"/>
              <a:cs typeface="Arial" panose="020B0604020202020204" pitchFamily="34" charset="0"/>
            </a:rPr>
            <a:t>Grünfassaden</a:t>
          </a:r>
        </a:p>
      </dsp:txBody>
      <dsp:txXfrm rot="-5400000">
        <a:off x="3194523" y="3510686"/>
        <a:ext cx="5617241" cy="1144402"/>
      </dsp:txXfrm>
    </dsp:sp>
    <dsp:sp modelId="{5910EFA4-BF09-4DFD-8FAF-2B67A310A009}">
      <dsp:nvSpPr>
        <dsp:cNvPr id="0" name=""/>
        <dsp:cNvSpPr/>
      </dsp:nvSpPr>
      <dsp:spPr>
        <a:xfrm>
          <a:off x="0" y="3331479"/>
          <a:ext cx="3194522" cy="1585275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200" kern="1200" dirty="0">
              <a:latin typeface="Arial" panose="020B0604020202020204" pitchFamily="34" charset="0"/>
              <a:cs typeface="Arial" panose="020B0604020202020204" pitchFamily="34" charset="0"/>
            </a:rPr>
            <a:t>Umweltschutz</a:t>
          </a:r>
        </a:p>
      </dsp:txBody>
      <dsp:txXfrm>
        <a:off x="77387" y="3408866"/>
        <a:ext cx="3039748" cy="14305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63738-4792-4330-AA07-560E90EAE39D}" type="datetimeFigureOut">
              <a:rPr lang="de-DE" smtClean="0"/>
              <a:t>16.08.2023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18004-8C9F-4697-B625-EF58425CB2B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3399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098B7-BE37-4F16-9A84-FC85EFAF7698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32688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18004-8C9F-4697-B625-EF58425CB2BE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68985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18004-8C9F-4697-B625-EF58425CB2BE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2992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18004-8C9F-4697-B625-EF58425CB2BE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51069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18004-8C9F-4697-B625-EF58425CB2BE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6683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18004-8C9F-4697-B625-EF58425CB2BE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72964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18004-8C9F-4697-B625-EF58425CB2BE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87108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18004-8C9F-4697-B625-EF58425CB2BE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43814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18004-8C9F-4697-B625-EF58425CB2BE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91998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18004-8C9F-4697-B625-EF58425CB2BE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32805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18004-8C9F-4697-B625-EF58425CB2BE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7210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18004-8C9F-4697-B625-EF58425CB2BE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25134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18004-8C9F-4697-B625-EF58425CB2BE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1262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18004-8C9F-4697-B625-EF58425CB2BE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3559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18004-8C9F-4697-B625-EF58425CB2BE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039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18004-8C9F-4697-B625-EF58425CB2BE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8745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18004-8C9F-4697-B625-EF58425CB2BE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7168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18004-8C9F-4697-B625-EF58425CB2BE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6294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18004-8C9F-4697-B625-EF58425CB2BE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02250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18004-8C9F-4697-B625-EF58425CB2BE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391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B2C52A-DCFD-48E6-A4F3-C5A25351B1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4E58B57-06DE-41A2-92C4-1F5397CF4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FEB604B7-29CE-4406-A5F3-36D40099BF4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588" y="6019800"/>
            <a:ext cx="12193588" cy="838200"/>
          </a:xfrm>
          <a:prstGeom prst="rect">
            <a:avLst/>
          </a:prstGeom>
          <a:solidFill>
            <a:srgbClr val="E4000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0F17283-B79D-4F6C-8747-479385886AD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027107" y="6128758"/>
            <a:ext cx="842648" cy="620283"/>
            <a:chOff x="4924" y="3839"/>
            <a:chExt cx="576" cy="424"/>
          </a:xfrm>
        </p:grpSpPr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CB2EE83C-DB17-441B-8B4E-954064BF5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4" y="3978"/>
              <a:ext cx="148" cy="192"/>
            </a:xfrm>
            <a:custGeom>
              <a:avLst/>
              <a:gdLst>
                <a:gd name="T0" fmla="*/ 0 w 148"/>
                <a:gd name="T1" fmla="*/ 0 h 192"/>
                <a:gd name="T2" fmla="*/ 0 w 148"/>
                <a:gd name="T3" fmla="*/ 144 h 192"/>
                <a:gd name="T4" fmla="*/ 48 w 148"/>
                <a:gd name="T5" fmla="*/ 192 h 192"/>
                <a:gd name="T6" fmla="*/ 96 w 148"/>
                <a:gd name="T7" fmla="*/ 192 h 192"/>
                <a:gd name="T8" fmla="*/ 148 w 148"/>
                <a:gd name="T9" fmla="*/ 128 h 192"/>
                <a:gd name="T10" fmla="*/ 144 w 148"/>
                <a:gd name="T11" fmla="*/ 0 h 192"/>
                <a:gd name="T12" fmla="*/ 0 w 148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192">
                  <a:moveTo>
                    <a:pt x="0" y="0"/>
                  </a:moveTo>
                  <a:lnTo>
                    <a:pt x="0" y="144"/>
                  </a:lnTo>
                  <a:lnTo>
                    <a:pt x="48" y="192"/>
                  </a:lnTo>
                  <a:lnTo>
                    <a:pt x="96" y="192"/>
                  </a:lnTo>
                  <a:lnTo>
                    <a:pt x="148" y="128"/>
                  </a:lnTo>
                  <a:lnTo>
                    <a:pt x="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pic>
          <p:nvPicPr>
            <p:cNvPr id="25" name="Picture 18">
              <a:extLst>
                <a:ext uri="{FF2B5EF4-FFF2-40B4-BE49-F238E27FC236}">
                  <a16:creationId xmlns:a16="http://schemas.microsoft.com/office/drawing/2014/main" id="{7369AAD3-E803-45EB-82BF-F717A0E50F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4" y="3839"/>
              <a:ext cx="576" cy="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Picture 32">
            <a:extLst>
              <a:ext uri="{FF2B5EF4-FFF2-40B4-BE49-F238E27FC236}">
                <a16:creationId xmlns:a16="http://schemas.microsoft.com/office/drawing/2014/main" id="{3E779F16-5D92-43D0-9BB1-A9659F00FC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19" y="6242641"/>
            <a:ext cx="318919" cy="39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28">
            <a:extLst>
              <a:ext uri="{FF2B5EF4-FFF2-40B4-BE49-F238E27FC236}">
                <a16:creationId xmlns:a16="http://schemas.microsoft.com/office/drawing/2014/main" id="{F1ED6AD6-7B30-4179-9B6A-1418B99B3F3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41164" y="6188074"/>
            <a:ext cx="399179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altLang="de-DE" sz="9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Landeshauptstadt München</a:t>
            </a:r>
          </a:p>
          <a:p>
            <a:r>
              <a:rPr lang="de-DE" altLang="de-D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Kreisverwaltungsreferat</a:t>
            </a:r>
          </a:p>
          <a:p>
            <a:r>
              <a:rPr lang="de-DE" altLang="de-DE" sz="900" b="1" dirty="0">
                <a:solidFill>
                  <a:srgbClr val="F0E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Branddirektion </a:t>
            </a:r>
            <a:r>
              <a:rPr lang="de-DE" altLang="de-DE" sz="900" dirty="0">
                <a:solidFill>
                  <a:srgbClr val="F0E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Einsatzvorbeugung</a:t>
            </a:r>
          </a:p>
          <a:p>
            <a:r>
              <a:rPr lang="de-DE" altLang="de-DE" sz="900" dirty="0">
                <a:solidFill>
                  <a:srgbClr val="F0E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Dipl.-Phys. Björn Maiworm, Branddirektor</a:t>
            </a:r>
          </a:p>
        </p:txBody>
      </p:sp>
      <p:sp>
        <p:nvSpPr>
          <p:cNvPr id="28" name="Text Box 23">
            <a:extLst>
              <a:ext uri="{FF2B5EF4-FFF2-40B4-BE49-F238E27FC236}">
                <a16:creationId xmlns:a16="http://schemas.microsoft.com/office/drawing/2014/main" id="{857EC58B-AF57-4E2A-8283-B1325DD5930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623179" y="6385396"/>
            <a:ext cx="2819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600" b="1" dirty="0">
                <a:solidFill>
                  <a:srgbClr val="E1DC00"/>
                </a:solidFill>
                <a:latin typeface="Univers 55" panose="02010603020202030204" pitchFamily="2" charset="0"/>
              </a:rPr>
              <a:t>Mit Leidenschaft dabei</a:t>
            </a:r>
            <a:endParaRPr lang="de-DE" altLang="de-DE" sz="1600" b="1" dirty="0">
              <a:latin typeface="Univers 55" panose="0201060302020203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934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F396E3-237C-4FEE-ACAB-024E5BA5B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5E299D7-98A4-4236-9B75-0ECD153F2F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512000"/>
            <a:ext cx="10515600" cy="474719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5755774-7739-48A3-A419-C91ECFAEA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F3FB0-A075-4B36-852D-941384D1C037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ACB6A6-1D93-4098-A781-DFE73A0CD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B6BB619-F1C9-4124-88A3-DA60769F6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5E45-351C-4CE5-B8AD-095366D5C748}" type="slidenum">
              <a:rPr lang="en-US" smtClean="0"/>
              <a:t>‹Nr.›</a:t>
            </a:fld>
            <a:endParaRPr lang="en-US"/>
          </a:p>
        </p:txBody>
      </p:sp>
      <p:grpSp>
        <p:nvGrpSpPr>
          <p:cNvPr id="9" name="Group 22">
            <a:extLst>
              <a:ext uri="{FF2B5EF4-FFF2-40B4-BE49-F238E27FC236}">
                <a16:creationId xmlns:a16="http://schemas.microsoft.com/office/drawing/2014/main" id="{35A23954-FAF4-4678-95E5-37A566E2FEA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027107" y="381080"/>
            <a:ext cx="842648" cy="620283"/>
            <a:chOff x="4924" y="3839"/>
            <a:chExt cx="576" cy="424"/>
          </a:xfrm>
        </p:grpSpPr>
        <p:sp>
          <p:nvSpPr>
            <p:cNvPr id="10" name="Freeform 21">
              <a:extLst>
                <a:ext uri="{FF2B5EF4-FFF2-40B4-BE49-F238E27FC236}">
                  <a16:creationId xmlns:a16="http://schemas.microsoft.com/office/drawing/2014/main" id="{122E7AD1-4859-4540-A562-5C187D0C79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4" y="3978"/>
              <a:ext cx="148" cy="192"/>
            </a:xfrm>
            <a:custGeom>
              <a:avLst/>
              <a:gdLst>
                <a:gd name="T0" fmla="*/ 0 w 148"/>
                <a:gd name="T1" fmla="*/ 0 h 192"/>
                <a:gd name="T2" fmla="*/ 0 w 148"/>
                <a:gd name="T3" fmla="*/ 144 h 192"/>
                <a:gd name="T4" fmla="*/ 48 w 148"/>
                <a:gd name="T5" fmla="*/ 192 h 192"/>
                <a:gd name="T6" fmla="*/ 96 w 148"/>
                <a:gd name="T7" fmla="*/ 192 h 192"/>
                <a:gd name="T8" fmla="*/ 148 w 148"/>
                <a:gd name="T9" fmla="*/ 128 h 192"/>
                <a:gd name="T10" fmla="*/ 144 w 148"/>
                <a:gd name="T11" fmla="*/ 0 h 192"/>
                <a:gd name="T12" fmla="*/ 0 w 148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192">
                  <a:moveTo>
                    <a:pt x="0" y="0"/>
                  </a:moveTo>
                  <a:lnTo>
                    <a:pt x="0" y="144"/>
                  </a:lnTo>
                  <a:lnTo>
                    <a:pt x="48" y="192"/>
                  </a:lnTo>
                  <a:lnTo>
                    <a:pt x="96" y="192"/>
                  </a:lnTo>
                  <a:lnTo>
                    <a:pt x="148" y="128"/>
                  </a:lnTo>
                  <a:lnTo>
                    <a:pt x="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pic>
          <p:nvPicPr>
            <p:cNvPr id="11" name="Picture 18">
              <a:extLst>
                <a:ext uri="{FF2B5EF4-FFF2-40B4-BE49-F238E27FC236}">
                  <a16:creationId xmlns:a16="http://schemas.microsoft.com/office/drawing/2014/main" id="{FB0A5D5A-FC02-48B2-8F17-E876B89C39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4" y="3839"/>
              <a:ext cx="576" cy="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7E1239BB-B06D-4192-B0B8-FC604B745E42}"/>
              </a:ext>
            </a:extLst>
          </p:cNvPr>
          <p:cNvCxnSpPr>
            <a:cxnSpLocks/>
          </p:cNvCxnSpPr>
          <p:nvPr userDrawn="1"/>
        </p:nvCxnSpPr>
        <p:spPr>
          <a:xfrm>
            <a:off x="330926" y="1219200"/>
            <a:ext cx="11538829" cy="0"/>
          </a:xfrm>
          <a:prstGeom prst="line">
            <a:avLst/>
          </a:prstGeom>
          <a:ln w="508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0118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6A92993F-5DDC-4547-A96C-682AB80FC3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B8F7D67-541C-4FEE-AC78-DA6BA09E1F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8452E42-E108-460B-849F-1FD469742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F3FB0-A075-4B36-852D-941384D1C037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AFA8684-4B31-471B-9238-4C44E15BE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AFCEEE9-8E88-456C-B214-660E85766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5E45-351C-4CE5-B8AD-095366D5C74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663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1 Text 1 Bild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1432" y="260351"/>
            <a:ext cx="7586133" cy="79216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467" b="0" i="0">
                <a:solidFill>
                  <a:srgbClr val="00A4E4"/>
                </a:solidFill>
                <a:latin typeface="Roboto Slab Light" pitchFamily="2" charset="0"/>
                <a:ea typeface="Roboto Slab Light" pitchFamily="2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39934" y="1341437"/>
            <a:ext cx="5617633" cy="51831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SzPct val="40000"/>
              <a:buFontTx/>
              <a:buNone/>
              <a:tabLst/>
              <a:defRPr sz="2133">
                <a:latin typeface="Mulish Regular Roman" pitchFamily="2" charset="77"/>
                <a:ea typeface="Roboto Slab" pitchFamily="2" charset="0"/>
              </a:defRPr>
            </a:lvl1pPr>
            <a:lvl2pPr marL="241294" indent="-234945">
              <a:lnSpc>
                <a:spcPct val="100000"/>
              </a:lnSpc>
              <a:buSzPct val="40000"/>
              <a:buFontTx/>
              <a:buNone/>
              <a:tabLst/>
              <a:defRPr sz="2133">
                <a:latin typeface="Mulish Regular Roman" pitchFamily="2" charset="77"/>
                <a:ea typeface="Roboto Slab" pitchFamily="2" charset="0"/>
              </a:defRPr>
            </a:lvl2pPr>
            <a:lvl3pPr marL="241294" indent="-234945">
              <a:lnSpc>
                <a:spcPct val="100000"/>
              </a:lnSpc>
              <a:buSzPct val="40000"/>
              <a:buFontTx/>
              <a:buNone/>
              <a:tabLst/>
              <a:defRPr sz="2133">
                <a:latin typeface="Mulish Regular Roman" pitchFamily="2" charset="77"/>
                <a:ea typeface="Roboto Slab" pitchFamily="2" charset="0"/>
              </a:defRPr>
            </a:lvl3pPr>
            <a:lvl4pPr marL="241294" indent="-234945">
              <a:lnSpc>
                <a:spcPct val="100000"/>
              </a:lnSpc>
              <a:buSzPct val="40000"/>
              <a:buFontTx/>
              <a:buNone/>
              <a:tabLst/>
              <a:defRPr sz="2133">
                <a:latin typeface="Mulish Regular Roman" pitchFamily="2" charset="77"/>
                <a:ea typeface="Roboto Slab" pitchFamily="2" charset="0"/>
              </a:defRPr>
            </a:lvl4pPr>
            <a:lvl5pPr marL="241294" indent="-234945">
              <a:lnSpc>
                <a:spcPct val="100000"/>
              </a:lnSpc>
              <a:buSzPct val="40000"/>
              <a:buFontTx/>
              <a:buNone/>
              <a:tabLst/>
              <a:defRPr sz="2133">
                <a:latin typeface="Mulish Regular Roman" pitchFamily="2" charset="77"/>
                <a:ea typeface="Roboto Slab" pitchFamily="2" charset="0"/>
              </a:defRPr>
            </a:lvl5pPr>
          </a:lstStyle>
          <a:p>
            <a:pPr lvl="0"/>
            <a:r>
              <a:rPr lang="de-DE" dirty="0"/>
              <a:t>Bild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0ED78D2-B2FE-8B4B-A0D9-3D3547EE8DA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4436" y="1341439"/>
            <a:ext cx="5617633" cy="51831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SzPct val="40000"/>
              <a:buFontTx/>
              <a:buNone/>
              <a:tabLst/>
              <a:defRPr sz="2133">
                <a:latin typeface="Mulish Regular Roman" pitchFamily="2" charset="77"/>
                <a:ea typeface="Roboto Slab" pitchFamily="2" charset="0"/>
              </a:defRPr>
            </a:lvl1pPr>
            <a:lvl2pPr marL="241294" indent="-234945">
              <a:lnSpc>
                <a:spcPct val="100000"/>
              </a:lnSpc>
              <a:buSzPct val="40000"/>
              <a:buFontTx/>
              <a:buNone/>
              <a:tabLst/>
              <a:defRPr sz="2133">
                <a:latin typeface="Mulish Regular Roman" pitchFamily="2" charset="77"/>
                <a:ea typeface="Roboto Slab" pitchFamily="2" charset="0"/>
              </a:defRPr>
            </a:lvl2pPr>
            <a:lvl3pPr marL="241294" indent="-234945">
              <a:lnSpc>
                <a:spcPct val="100000"/>
              </a:lnSpc>
              <a:buSzPct val="40000"/>
              <a:buFontTx/>
              <a:buNone/>
              <a:tabLst/>
              <a:defRPr sz="2133">
                <a:latin typeface="Mulish Regular Roman" pitchFamily="2" charset="77"/>
                <a:ea typeface="Roboto Slab" pitchFamily="2" charset="0"/>
              </a:defRPr>
            </a:lvl3pPr>
            <a:lvl4pPr marL="241294" indent="-234945">
              <a:lnSpc>
                <a:spcPct val="100000"/>
              </a:lnSpc>
              <a:buSzPct val="40000"/>
              <a:buFontTx/>
              <a:buNone/>
              <a:tabLst/>
              <a:defRPr sz="2133">
                <a:latin typeface="Mulish Regular Roman" pitchFamily="2" charset="77"/>
                <a:ea typeface="Roboto Slab" pitchFamily="2" charset="0"/>
              </a:defRPr>
            </a:lvl4pPr>
            <a:lvl5pPr marL="241294" indent="-234945">
              <a:lnSpc>
                <a:spcPct val="100000"/>
              </a:lnSpc>
              <a:buSzPct val="40000"/>
              <a:buFontTx/>
              <a:buNone/>
              <a:tabLst/>
              <a:defRPr sz="2133">
                <a:latin typeface="Mulish Regular Roman" pitchFamily="2" charset="77"/>
                <a:ea typeface="Roboto Slab" pitchFamily="2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D9F4BF7C-F81B-0C4F-9F0F-53251CAB7577}"/>
              </a:ext>
            </a:extLst>
          </p:cNvPr>
          <p:cNvCxnSpPr>
            <a:cxnSpLocks/>
          </p:cNvCxnSpPr>
          <p:nvPr userDrawn="1"/>
        </p:nvCxnSpPr>
        <p:spPr>
          <a:xfrm>
            <a:off x="4271434" y="1052513"/>
            <a:ext cx="7586133" cy="0"/>
          </a:xfrm>
          <a:prstGeom prst="line">
            <a:avLst/>
          </a:prstGeom>
          <a:ln>
            <a:solidFill>
              <a:srgbClr val="00A4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68BC4D2-DD32-7244-8FD7-382F0C5463C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Name der Präsentation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DF5E589-5A68-CE49-974A-F9159D29111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652F3DD-A017-0343-BBD6-156EE4B01FF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7727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zwei Textblö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1432" y="260351"/>
            <a:ext cx="7586133" cy="79216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467" b="0" i="0">
                <a:solidFill>
                  <a:srgbClr val="00A4E4"/>
                </a:solidFill>
                <a:latin typeface="Roboto Slab Light" pitchFamily="2" charset="0"/>
                <a:ea typeface="Roboto Slab Light" pitchFamily="2" charset="0"/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436" y="1341437"/>
            <a:ext cx="5617633" cy="51831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SzPct val="40000"/>
              <a:buFontTx/>
              <a:buNone/>
              <a:tabLst/>
              <a:defRPr sz="2133">
                <a:latin typeface="Mulish Regular Roman" pitchFamily="2" charset="77"/>
                <a:ea typeface="Roboto Slab" pitchFamily="2" charset="0"/>
              </a:defRPr>
            </a:lvl1pPr>
            <a:lvl2pPr marL="241294" indent="-234945">
              <a:lnSpc>
                <a:spcPct val="100000"/>
              </a:lnSpc>
              <a:buSzPct val="40000"/>
              <a:buFontTx/>
              <a:buNone/>
              <a:tabLst/>
              <a:defRPr sz="2133">
                <a:latin typeface="Mulish Regular Roman" pitchFamily="2" charset="77"/>
                <a:ea typeface="Roboto Slab" pitchFamily="2" charset="0"/>
              </a:defRPr>
            </a:lvl2pPr>
            <a:lvl3pPr marL="241294" indent="-234945">
              <a:lnSpc>
                <a:spcPct val="100000"/>
              </a:lnSpc>
              <a:buSzPct val="40000"/>
              <a:buFontTx/>
              <a:buNone/>
              <a:tabLst/>
              <a:defRPr sz="2133">
                <a:latin typeface="Mulish Regular Roman" pitchFamily="2" charset="77"/>
                <a:ea typeface="Roboto Slab" pitchFamily="2" charset="0"/>
              </a:defRPr>
            </a:lvl3pPr>
            <a:lvl4pPr marL="241294" indent="-234945">
              <a:lnSpc>
                <a:spcPct val="100000"/>
              </a:lnSpc>
              <a:buSzPct val="40000"/>
              <a:buFontTx/>
              <a:buNone/>
              <a:tabLst/>
              <a:defRPr sz="2133">
                <a:latin typeface="Mulish Regular Roman" pitchFamily="2" charset="77"/>
                <a:ea typeface="Roboto Slab" pitchFamily="2" charset="0"/>
              </a:defRPr>
            </a:lvl4pPr>
            <a:lvl5pPr marL="241294" indent="-234945">
              <a:lnSpc>
                <a:spcPct val="100000"/>
              </a:lnSpc>
              <a:buSzPct val="40000"/>
              <a:buFontTx/>
              <a:buNone/>
              <a:tabLst/>
              <a:defRPr sz="2133">
                <a:latin typeface="Mulish Regular Roman" pitchFamily="2" charset="77"/>
                <a:ea typeface="Roboto Slab" pitchFamily="2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0ED78D2-B2FE-8B4B-A0D9-3D3547EE8DA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39936" y="1341437"/>
            <a:ext cx="5617633" cy="51831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SzPct val="40000"/>
              <a:buFontTx/>
              <a:buNone/>
              <a:tabLst/>
              <a:defRPr sz="2133">
                <a:latin typeface="Mulish Regular Roman" pitchFamily="2" charset="77"/>
                <a:ea typeface="Roboto Slab" pitchFamily="2" charset="0"/>
              </a:defRPr>
            </a:lvl1pPr>
            <a:lvl2pPr marL="241294" indent="-234945">
              <a:lnSpc>
                <a:spcPct val="100000"/>
              </a:lnSpc>
              <a:buSzPct val="40000"/>
              <a:buFontTx/>
              <a:buNone/>
              <a:tabLst/>
              <a:defRPr sz="2133">
                <a:latin typeface="Mulish Regular Roman" pitchFamily="2" charset="77"/>
                <a:ea typeface="Roboto Slab" pitchFamily="2" charset="0"/>
              </a:defRPr>
            </a:lvl2pPr>
            <a:lvl3pPr marL="241294" indent="-234945">
              <a:lnSpc>
                <a:spcPct val="100000"/>
              </a:lnSpc>
              <a:buSzPct val="40000"/>
              <a:buFontTx/>
              <a:buNone/>
              <a:tabLst/>
              <a:defRPr sz="2133">
                <a:latin typeface="Mulish Regular Roman" pitchFamily="2" charset="77"/>
                <a:ea typeface="Roboto Slab" pitchFamily="2" charset="0"/>
              </a:defRPr>
            </a:lvl3pPr>
            <a:lvl4pPr marL="241294" indent="-234945">
              <a:lnSpc>
                <a:spcPct val="100000"/>
              </a:lnSpc>
              <a:buSzPct val="40000"/>
              <a:buFontTx/>
              <a:buNone/>
              <a:tabLst/>
              <a:defRPr sz="2133">
                <a:latin typeface="Mulish Regular Roman" pitchFamily="2" charset="77"/>
                <a:ea typeface="Roboto Slab" pitchFamily="2" charset="0"/>
              </a:defRPr>
            </a:lvl4pPr>
            <a:lvl5pPr marL="241294" indent="-234945">
              <a:lnSpc>
                <a:spcPct val="100000"/>
              </a:lnSpc>
              <a:buSzPct val="40000"/>
              <a:buFontTx/>
              <a:buNone/>
              <a:tabLst/>
              <a:defRPr sz="2133">
                <a:latin typeface="Mulish Regular Roman" pitchFamily="2" charset="77"/>
                <a:ea typeface="Roboto Slab" pitchFamily="2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D9F4BF7C-F81B-0C4F-9F0F-53251CAB7577}"/>
              </a:ext>
            </a:extLst>
          </p:cNvPr>
          <p:cNvCxnSpPr>
            <a:cxnSpLocks/>
          </p:cNvCxnSpPr>
          <p:nvPr userDrawn="1"/>
        </p:nvCxnSpPr>
        <p:spPr>
          <a:xfrm>
            <a:off x="4271434" y="1052513"/>
            <a:ext cx="7586133" cy="0"/>
          </a:xfrm>
          <a:prstGeom prst="line">
            <a:avLst/>
          </a:prstGeom>
          <a:ln>
            <a:solidFill>
              <a:srgbClr val="00A4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1499339-1D76-044F-A213-13DB2894E00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Name der Präsentation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E7ED3CB-CBA6-664B-8B86-BE7C4C27EC1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652F3DD-A017-0343-BBD6-156EE4B01FFD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0581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904431-E6F0-45CD-AFD9-C0727B32C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4074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dirty="0"/>
            </a:lvl1pPr>
          </a:lstStyle>
          <a:p>
            <a:pPr marL="0" lvl="0"/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1FCDED-76C5-4C95-95FD-13A6CFB06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000" y="1512000"/>
            <a:ext cx="10515600" cy="4747199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de-DE" sz="2400" dirty="0"/>
            </a:lvl1pPr>
            <a:lvl2pPr>
              <a:defRPr lang="de-DE" sz="2000" dirty="0"/>
            </a:lvl2pPr>
            <a:lvl3pPr>
              <a:defRPr lang="de-DE" sz="1600" dirty="0"/>
            </a:lvl3pPr>
            <a:lvl4pPr>
              <a:defRPr lang="de-DE" sz="1600" dirty="0"/>
            </a:lvl4pPr>
            <a:lvl5pPr>
              <a:defRPr lang="en-US" sz="1600" dirty="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D3E5CBC-2D23-4A2E-9D65-5778FDE70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F3FB0-A075-4B36-852D-941384D1C037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7740795-522C-42C7-A6B4-9B40F31B2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F41A39-733B-433C-9BDC-522DE7697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5E45-351C-4CE5-B8AD-095366D5C748}" type="slidenum">
              <a:rPr lang="en-US" smtClean="0"/>
              <a:t>‹Nr.›</a:t>
            </a:fld>
            <a:endParaRPr lang="en-US"/>
          </a:p>
        </p:txBody>
      </p:sp>
      <p:grpSp>
        <p:nvGrpSpPr>
          <p:cNvPr id="9" name="Group 22">
            <a:extLst>
              <a:ext uri="{FF2B5EF4-FFF2-40B4-BE49-F238E27FC236}">
                <a16:creationId xmlns:a16="http://schemas.microsoft.com/office/drawing/2014/main" id="{39507781-68C7-422D-82C6-2465BC0D06E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027107" y="381080"/>
            <a:ext cx="842648" cy="620283"/>
            <a:chOff x="4924" y="3839"/>
            <a:chExt cx="576" cy="424"/>
          </a:xfrm>
        </p:grpSpPr>
        <p:sp>
          <p:nvSpPr>
            <p:cNvPr id="10" name="Freeform 21">
              <a:extLst>
                <a:ext uri="{FF2B5EF4-FFF2-40B4-BE49-F238E27FC236}">
                  <a16:creationId xmlns:a16="http://schemas.microsoft.com/office/drawing/2014/main" id="{210B847A-CF92-492F-80E1-D2C1766EBA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4" y="3978"/>
              <a:ext cx="148" cy="192"/>
            </a:xfrm>
            <a:custGeom>
              <a:avLst/>
              <a:gdLst>
                <a:gd name="T0" fmla="*/ 0 w 148"/>
                <a:gd name="T1" fmla="*/ 0 h 192"/>
                <a:gd name="T2" fmla="*/ 0 w 148"/>
                <a:gd name="T3" fmla="*/ 144 h 192"/>
                <a:gd name="T4" fmla="*/ 48 w 148"/>
                <a:gd name="T5" fmla="*/ 192 h 192"/>
                <a:gd name="T6" fmla="*/ 96 w 148"/>
                <a:gd name="T7" fmla="*/ 192 h 192"/>
                <a:gd name="T8" fmla="*/ 148 w 148"/>
                <a:gd name="T9" fmla="*/ 128 h 192"/>
                <a:gd name="T10" fmla="*/ 144 w 148"/>
                <a:gd name="T11" fmla="*/ 0 h 192"/>
                <a:gd name="T12" fmla="*/ 0 w 148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192">
                  <a:moveTo>
                    <a:pt x="0" y="0"/>
                  </a:moveTo>
                  <a:lnTo>
                    <a:pt x="0" y="144"/>
                  </a:lnTo>
                  <a:lnTo>
                    <a:pt x="48" y="192"/>
                  </a:lnTo>
                  <a:lnTo>
                    <a:pt x="96" y="192"/>
                  </a:lnTo>
                  <a:lnTo>
                    <a:pt x="148" y="128"/>
                  </a:lnTo>
                  <a:lnTo>
                    <a:pt x="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pic>
          <p:nvPicPr>
            <p:cNvPr id="11" name="Picture 18">
              <a:extLst>
                <a:ext uri="{FF2B5EF4-FFF2-40B4-BE49-F238E27FC236}">
                  <a16:creationId xmlns:a16="http://schemas.microsoft.com/office/drawing/2014/main" id="{C58839ED-502D-43C3-B180-117E514BE3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4" y="3839"/>
              <a:ext cx="576" cy="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8D87A0B2-569A-4DD7-BB5C-F410CB5D9350}"/>
              </a:ext>
            </a:extLst>
          </p:cNvPr>
          <p:cNvCxnSpPr>
            <a:cxnSpLocks/>
          </p:cNvCxnSpPr>
          <p:nvPr userDrawn="1"/>
        </p:nvCxnSpPr>
        <p:spPr>
          <a:xfrm>
            <a:off x="330926" y="1219200"/>
            <a:ext cx="11538829" cy="0"/>
          </a:xfrm>
          <a:prstGeom prst="line">
            <a:avLst/>
          </a:prstGeom>
          <a:ln w="508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679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A0B8CD-8BC0-4083-BC1C-6D343E37D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8FB7834-1DB3-44DE-A9E0-DD0255734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B7D54F8-9502-49F5-9996-FF42F0312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F3FB0-A075-4B36-852D-941384D1C037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31E6E38-D0EC-44B1-BF98-7DC6413CD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DBD7042-E5C2-4F3F-9252-2E078AD2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5E45-351C-4CE5-B8AD-095366D5C748}" type="slidenum">
              <a:rPr lang="en-US" smtClean="0"/>
              <a:t>‹Nr.›</a:t>
            </a:fld>
            <a:endParaRPr lang="en-US"/>
          </a:p>
        </p:txBody>
      </p:sp>
      <p:grpSp>
        <p:nvGrpSpPr>
          <p:cNvPr id="7" name="Group 22">
            <a:extLst>
              <a:ext uri="{FF2B5EF4-FFF2-40B4-BE49-F238E27FC236}">
                <a16:creationId xmlns:a16="http://schemas.microsoft.com/office/drawing/2014/main" id="{6654EB1F-1E6A-4FB3-8BE6-8BB4CD6ABFA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027107" y="381080"/>
            <a:ext cx="842648" cy="620283"/>
            <a:chOff x="4924" y="3839"/>
            <a:chExt cx="576" cy="424"/>
          </a:xfrm>
        </p:grpSpPr>
        <p:sp>
          <p:nvSpPr>
            <p:cNvPr id="8" name="Freeform 21">
              <a:extLst>
                <a:ext uri="{FF2B5EF4-FFF2-40B4-BE49-F238E27FC236}">
                  <a16:creationId xmlns:a16="http://schemas.microsoft.com/office/drawing/2014/main" id="{171647F0-11C0-48A7-922F-4A96F6A387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4" y="3978"/>
              <a:ext cx="148" cy="192"/>
            </a:xfrm>
            <a:custGeom>
              <a:avLst/>
              <a:gdLst>
                <a:gd name="T0" fmla="*/ 0 w 148"/>
                <a:gd name="T1" fmla="*/ 0 h 192"/>
                <a:gd name="T2" fmla="*/ 0 w 148"/>
                <a:gd name="T3" fmla="*/ 144 h 192"/>
                <a:gd name="T4" fmla="*/ 48 w 148"/>
                <a:gd name="T5" fmla="*/ 192 h 192"/>
                <a:gd name="T6" fmla="*/ 96 w 148"/>
                <a:gd name="T7" fmla="*/ 192 h 192"/>
                <a:gd name="T8" fmla="*/ 148 w 148"/>
                <a:gd name="T9" fmla="*/ 128 h 192"/>
                <a:gd name="T10" fmla="*/ 144 w 148"/>
                <a:gd name="T11" fmla="*/ 0 h 192"/>
                <a:gd name="T12" fmla="*/ 0 w 148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192">
                  <a:moveTo>
                    <a:pt x="0" y="0"/>
                  </a:moveTo>
                  <a:lnTo>
                    <a:pt x="0" y="144"/>
                  </a:lnTo>
                  <a:lnTo>
                    <a:pt x="48" y="192"/>
                  </a:lnTo>
                  <a:lnTo>
                    <a:pt x="96" y="192"/>
                  </a:lnTo>
                  <a:lnTo>
                    <a:pt x="148" y="128"/>
                  </a:lnTo>
                  <a:lnTo>
                    <a:pt x="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pic>
          <p:nvPicPr>
            <p:cNvPr id="9" name="Picture 18">
              <a:extLst>
                <a:ext uri="{FF2B5EF4-FFF2-40B4-BE49-F238E27FC236}">
                  <a16:creationId xmlns:a16="http://schemas.microsoft.com/office/drawing/2014/main" id="{3258FAD6-25EE-4332-B0DD-C7733B84DF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4" y="3839"/>
              <a:ext cx="576" cy="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04255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499DAB-9DB6-4FD1-8D99-C3B8FB52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407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E32BCD-BB97-415F-BF12-222A420BF5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8000" y="1511999"/>
            <a:ext cx="5181600" cy="466495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2E34A7F-D3FF-4341-866B-38B3A1726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11999"/>
            <a:ext cx="5181600" cy="466495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de-DE" sz="2400" dirty="0" smtClean="0"/>
            </a:lvl1pPr>
            <a:lvl2pPr>
              <a:defRPr lang="de-DE" sz="2000" dirty="0" smtClean="0"/>
            </a:lvl2pPr>
            <a:lvl3pPr>
              <a:defRPr lang="de-DE" sz="1600" dirty="0" smtClean="0"/>
            </a:lvl3pPr>
            <a:lvl4pPr>
              <a:defRPr lang="de-DE" sz="1600" dirty="0" smtClean="0"/>
            </a:lvl4pPr>
            <a:lvl5pPr>
              <a:defRPr lang="en-US" sz="1600" dirty="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  <a:p>
            <a:pPr lvl="4"/>
            <a:endParaRPr lang="en-US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6D9B870-0E11-4112-B220-580CCEE6E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F3FB0-A075-4B36-852D-941384D1C037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912B373-A40C-4165-8BBD-7542B761B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AE23EF2-B96C-4B1F-BA71-4F7008FD6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5E45-351C-4CE5-B8AD-095366D5C748}" type="slidenum">
              <a:rPr lang="en-US" smtClean="0"/>
              <a:t>‹Nr.›</a:t>
            </a:fld>
            <a:endParaRPr lang="en-US"/>
          </a:p>
        </p:txBody>
      </p:sp>
      <p:grpSp>
        <p:nvGrpSpPr>
          <p:cNvPr id="10" name="Group 22">
            <a:extLst>
              <a:ext uri="{FF2B5EF4-FFF2-40B4-BE49-F238E27FC236}">
                <a16:creationId xmlns:a16="http://schemas.microsoft.com/office/drawing/2014/main" id="{002953C4-CA23-4F24-ABCB-53DE7BD16DC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027107" y="381080"/>
            <a:ext cx="842648" cy="620283"/>
            <a:chOff x="4924" y="3839"/>
            <a:chExt cx="576" cy="424"/>
          </a:xfrm>
        </p:grpSpPr>
        <p:sp>
          <p:nvSpPr>
            <p:cNvPr id="11" name="Freeform 21">
              <a:extLst>
                <a:ext uri="{FF2B5EF4-FFF2-40B4-BE49-F238E27FC236}">
                  <a16:creationId xmlns:a16="http://schemas.microsoft.com/office/drawing/2014/main" id="{5AC2ABEA-8092-452B-8F95-A022E64018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4" y="3978"/>
              <a:ext cx="148" cy="192"/>
            </a:xfrm>
            <a:custGeom>
              <a:avLst/>
              <a:gdLst>
                <a:gd name="T0" fmla="*/ 0 w 148"/>
                <a:gd name="T1" fmla="*/ 0 h 192"/>
                <a:gd name="T2" fmla="*/ 0 w 148"/>
                <a:gd name="T3" fmla="*/ 144 h 192"/>
                <a:gd name="T4" fmla="*/ 48 w 148"/>
                <a:gd name="T5" fmla="*/ 192 h 192"/>
                <a:gd name="T6" fmla="*/ 96 w 148"/>
                <a:gd name="T7" fmla="*/ 192 h 192"/>
                <a:gd name="T8" fmla="*/ 148 w 148"/>
                <a:gd name="T9" fmla="*/ 128 h 192"/>
                <a:gd name="T10" fmla="*/ 144 w 148"/>
                <a:gd name="T11" fmla="*/ 0 h 192"/>
                <a:gd name="T12" fmla="*/ 0 w 148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192">
                  <a:moveTo>
                    <a:pt x="0" y="0"/>
                  </a:moveTo>
                  <a:lnTo>
                    <a:pt x="0" y="144"/>
                  </a:lnTo>
                  <a:lnTo>
                    <a:pt x="48" y="192"/>
                  </a:lnTo>
                  <a:lnTo>
                    <a:pt x="96" y="192"/>
                  </a:lnTo>
                  <a:lnTo>
                    <a:pt x="148" y="128"/>
                  </a:lnTo>
                  <a:lnTo>
                    <a:pt x="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pic>
          <p:nvPicPr>
            <p:cNvPr id="12" name="Picture 18">
              <a:extLst>
                <a:ext uri="{FF2B5EF4-FFF2-40B4-BE49-F238E27FC236}">
                  <a16:creationId xmlns:a16="http://schemas.microsoft.com/office/drawing/2014/main" id="{5EC77042-6338-48BC-A773-4FCAB2A963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4" y="3839"/>
              <a:ext cx="576" cy="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8666BD45-A4E1-4A4D-8744-470FD3E0DE9F}"/>
              </a:ext>
            </a:extLst>
          </p:cNvPr>
          <p:cNvCxnSpPr>
            <a:cxnSpLocks/>
          </p:cNvCxnSpPr>
          <p:nvPr userDrawn="1"/>
        </p:nvCxnSpPr>
        <p:spPr>
          <a:xfrm>
            <a:off x="330926" y="1219200"/>
            <a:ext cx="11538829" cy="0"/>
          </a:xfrm>
          <a:prstGeom prst="line">
            <a:avLst/>
          </a:prstGeom>
          <a:ln w="508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9150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7857DA-9C64-488E-B850-1D8C1BF49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5407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29E5E39-1CFB-4AC2-976D-C50A5F99A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120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AA93167-512A-4023-92E2-53BBD5B330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5912"/>
            <a:ext cx="5157787" cy="38537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9B951A4-4526-4E9E-9098-5A7B3A210C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120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563FC97-4295-4678-A8FC-8AA7D45674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35912"/>
            <a:ext cx="5183188" cy="385375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E4E17F7-5D4E-4D44-90E5-4CF4ED96D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F3FB0-A075-4B36-852D-941384D1C037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7703040-4371-484B-96FF-4A5E44E6F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481A887-1892-479F-AAD9-E0D8EF307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5E45-351C-4CE5-B8AD-095366D5C748}" type="slidenum">
              <a:rPr lang="en-US" smtClean="0"/>
              <a:t>‹Nr.›</a:t>
            </a:fld>
            <a:endParaRPr lang="en-US"/>
          </a:p>
        </p:txBody>
      </p:sp>
      <p:grpSp>
        <p:nvGrpSpPr>
          <p:cNvPr id="12" name="Group 22">
            <a:extLst>
              <a:ext uri="{FF2B5EF4-FFF2-40B4-BE49-F238E27FC236}">
                <a16:creationId xmlns:a16="http://schemas.microsoft.com/office/drawing/2014/main" id="{473D076A-F84B-4D44-94A2-8654C1B3098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027107" y="381080"/>
            <a:ext cx="842648" cy="620283"/>
            <a:chOff x="4924" y="3839"/>
            <a:chExt cx="576" cy="424"/>
          </a:xfrm>
        </p:grpSpPr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B94D42A5-D043-470A-8804-A263D65C6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4" y="3978"/>
              <a:ext cx="148" cy="192"/>
            </a:xfrm>
            <a:custGeom>
              <a:avLst/>
              <a:gdLst>
                <a:gd name="T0" fmla="*/ 0 w 148"/>
                <a:gd name="T1" fmla="*/ 0 h 192"/>
                <a:gd name="T2" fmla="*/ 0 w 148"/>
                <a:gd name="T3" fmla="*/ 144 h 192"/>
                <a:gd name="T4" fmla="*/ 48 w 148"/>
                <a:gd name="T5" fmla="*/ 192 h 192"/>
                <a:gd name="T6" fmla="*/ 96 w 148"/>
                <a:gd name="T7" fmla="*/ 192 h 192"/>
                <a:gd name="T8" fmla="*/ 148 w 148"/>
                <a:gd name="T9" fmla="*/ 128 h 192"/>
                <a:gd name="T10" fmla="*/ 144 w 148"/>
                <a:gd name="T11" fmla="*/ 0 h 192"/>
                <a:gd name="T12" fmla="*/ 0 w 148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192">
                  <a:moveTo>
                    <a:pt x="0" y="0"/>
                  </a:moveTo>
                  <a:lnTo>
                    <a:pt x="0" y="144"/>
                  </a:lnTo>
                  <a:lnTo>
                    <a:pt x="48" y="192"/>
                  </a:lnTo>
                  <a:lnTo>
                    <a:pt x="96" y="192"/>
                  </a:lnTo>
                  <a:lnTo>
                    <a:pt x="148" y="128"/>
                  </a:lnTo>
                  <a:lnTo>
                    <a:pt x="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pic>
          <p:nvPicPr>
            <p:cNvPr id="14" name="Picture 18">
              <a:extLst>
                <a:ext uri="{FF2B5EF4-FFF2-40B4-BE49-F238E27FC236}">
                  <a16:creationId xmlns:a16="http://schemas.microsoft.com/office/drawing/2014/main" id="{9BEC6BDF-F156-40B0-9C0B-3FED94C60D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4" y="3839"/>
              <a:ext cx="576" cy="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66EA9F98-B6A0-494E-BF6E-19FB7D7C4600}"/>
              </a:ext>
            </a:extLst>
          </p:cNvPr>
          <p:cNvCxnSpPr>
            <a:cxnSpLocks/>
          </p:cNvCxnSpPr>
          <p:nvPr userDrawn="1"/>
        </p:nvCxnSpPr>
        <p:spPr>
          <a:xfrm>
            <a:off x="330926" y="1219200"/>
            <a:ext cx="11538829" cy="0"/>
          </a:xfrm>
          <a:prstGeom prst="line">
            <a:avLst/>
          </a:prstGeom>
          <a:ln w="508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31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DD5F25-B67C-4867-8C9F-2E995103A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407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36F6149-AB38-4BB4-9CF5-DE0DA5BEE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F3FB0-A075-4B36-852D-941384D1C037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499A239-67B4-4975-8148-C9487DDEE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62107B3-8C7D-4F37-A678-65E210775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5E45-351C-4CE5-B8AD-095366D5C748}" type="slidenum">
              <a:rPr lang="en-US" smtClean="0"/>
              <a:t>‹Nr.›</a:t>
            </a:fld>
            <a:endParaRPr lang="en-US"/>
          </a:p>
        </p:txBody>
      </p:sp>
      <p:grpSp>
        <p:nvGrpSpPr>
          <p:cNvPr id="8" name="Group 22">
            <a:extLst>
              <a:ext uri="{FF2B5EF4-FFF2-40B4-BE49-F238E27FC236}">
                <a16:creationId xmlns:a16="http://schemas.microsoft.com/office/drawing/2014/main" id="{9EFFDDC0-E502-4880-B384-B2D4DF84C3A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027107" y="381080"/>
            <a:ext cx="842648" cy="620283"/>
            <a:chOff x="4924" y="3839"/>
            <a:chExt cx="576" cy="424"/>
          </a:xfrm>
        </p:grpSpPr>
        <p:sp>
          <p:nvSpPr>
            <p:cNvPr id="9" name="Freeform 21">
              <a:extLst>
                <a:ext uri="{FF2B5EF4-FFF2-40B4-BE49-F238E27FC236}">
                  <a16:creationId xmlns:a16="http://schemas.microsoft.com/office/drawing/2014/main" id="{CA96910D-4D4E-4591-A8A1-51CA6B8D8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4" y="3978"/>
              <a:ext cx="148" cy="192"/>
            </a:xfrm>
            <a:custGeom>
              <a:avLst/>
              <a:gdLst>
                <a:gd name="T0" fmla="*/ 0 w 148"/>
                <a:gd name="T1" fmla="*/ 0 h 192"/>
                <a:gd name="T2" fmla="*/ 0 w 148"/>
                <a:gd name="T3" fmla="*/ 144 h 192"/>
                <a:gd name="T4" fmla="*/ 48 w 148"/>
                <a:gd name="T5" fmla="*/ 192 h 192"/>
                <a:gd name="T6" fmla="*/ 96 w 148"/>
                <a:gd name="T7" fmla="*/ 192 h 192"/>
                <a:gd name="T8" fmla="*/ 148 w 148"/>
                <a:gd name="T9" fmla="*/ 128 h 192"/>
                <a:gd name="T10" fmla="*/ 144 w 148"/>
                <a:gd name="T11" fmla="*/ 0 h 192"/>
                <a:gd name="T12" fmla="*/ 0 w 148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192">
                  <a:moveTo>
                    <a:pt x="0" y="0"/>
                  </a:moveTo>
                  <a:lnTo>
                    <a:pt x="0" y="144"/>
                  </a:lnTo>
                  <a:lnTo>
                    <a:pt x="48" y="192"/>
                  </a:lnTo>
                  <a:lnTo>
                    <a:pt x="96" y="192"/>
                  </a:lnTo>
                  <a:lnTo>
                    <a:pt x="148" y="128"/>
                  </a:lnTo>
                  <a:lnTo>
                    <a:pt x="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pic>
          <p:nvPicPr>
            <p:cNvPr id="10" name="Picture 18">
              <a:extLst>
                <a:ext uri="{FF2B5EF4-FFF2-40B4-BE49-F238E27FC236}">
                  <a16:creationId xmlns:a16="http://schemas.microsoft.com/office/drawing/2014/main" id="{0795925B-5012-4B14-BBA9-FBADAD8FA2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4" y="3839"/>
              <a:ext cx="576" cy="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8F2ABFED-5A13-4E54-86CA-9FC3F2288462}"/>
              </a:ext>
            </a:extLst>
          </p:cNvPr>
          <p:cNvCxnSpPr>
            <a:cxnSpLocks/>
          </p:cNvCxnSpPr>
          <p:nvPr userDrawn="1"/>
        </p:nvCxnSpPr>
        <p:spPr>
          <a:xfrm>
            <a:off x="330926" y="1219200"/>
            <a:ext cx="11538829" cy="0"/>
          </a:xfrm>
          <a:prstGeom prst="line">
            <a:avLst/>
          </a:prstGeom>
          <a:ln w="508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861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E31AB782-80E0-4D5A-9130-6FB2F4B87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F3FB0-A075-4B36-852D-941384D1C037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10CDE57-0F61-454C-BCC1-2F3E447DE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EE2381E-8E49-4B02-A07A-7F23366FF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5E45-351C-4CE5-B8AD-095366D5C748}" type="slidenum">
              <a:rPr lang="en-US" smtClean="0"/>
              <a:t>‹Nr.›</a:t>
            </a:fld>
            <a:endParaRPr lang="en-US"/>
          </a:p>
        </p:txBody>
      </p:sp>
      <p:grpSp>
        <p:nvGrpSpPr>
          <p:cNvPr id="7" name="Group 22">
            <a:extLst>
              <a:ext uri="{FF2B5EF4-FFF2-40B4-BE49-F238E27FC236}">
                <a16:creationId xmlns:a16="http://schemas.microsoft.com/office/drawing/2014/main" id="{E0327F78-70A4-4218-86E7-3611D19CAC4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027107" y="381080"/>
            <a:ext cx="842648" cy="620283"/>
            <a:chOff x="4924" y="3839"/>
            <a:chExt cx="576" cy="424"/>
          </a:xfrm>
        </p:grpSpPr>
        <p:sp>
          <p:nvSpPr>
            <p:cNvPr id="8" name="Freeform 21">
              <a:extLst>
                <a:ext uri="{FF2B5EF4-FFF2-40B4-BE49-F238E27FC236}">
                  <a16:creationId xmlns:a16="http://schemas.microsoft.com/office/drawing/2014/main" id="{B247726F-C907-4D1C-B372-520083548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4" y="3978"/>
              <a:ext cx="148" cy="192"/>
            </a:xfrm>
            <a:custGeom>
              <a:avLst/>
              <a:gdLst>
                <a:gd name="T0" fmla="*/ 0 w 148"/>
                <a:gd name="T1" fmla="*/ 0 h 192"/>
                <a:gd name="T2" fmla="*/ 0 w 148"/>
                <a:gd name="T3" fmla="*/ 144 h 192"/>
                <a:gd name="T4" fmla="*/ 48 w 148"/>
                <a:gd name="T5" fmla="*/ 192 h 192"/>
                <a:gd name="T6" fmla="*/ 96 w 148"/>
                <a:gd name="T7" fmla="*/ 192 h 192"/>
                <a:gd name="T8" fmla="*/ 148 w 148"/>
                <a:gd name="T9" fmla="*/ 128 h 192"/>
                <a:gd name="T10" fmla="*/ 144 w 148"/>
                <a:gd name="T11" fmla="*/ 0 h 192"/>
                <a:gd name="T12" fmla="*/ 0 w 148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192">
                  <a:moveTo>
                    <a:pt x="0" y="0"/>
                  </a:moveTo>
                  <a:lnTo>
                    <a:pt x="0" y="144"/>
                  </a:lnTo>
                  <a:lnTo>
                    <a:pt x="48" y="192"/>
                  </a:lnTo>
                  <a:lnTo>
                    <a:pt x="96" y="192"/>
                  </a:lnTo>
                  <a:lnTo>
                    <a:pt x="148" y="128"/>
                  </a:lnTo>
                  <a:lnTo>
                    <a:pt x="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pic>
          <p:nvPicPr>
            <p:cNvPr id="9" name="Picture 18">
              <a:extLst>
                <a:ext uri="{FF2B5EF4-FFF2-40B4-BE49-F238E27FC236}">
                  <a16:creationId xmlns:a16="http://schemas.microsoft.com/office/drawing/2014/main" id="{93B27919-74D0-4029-99BA-45157E1EFA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4" y="3839"/>
              <a:ext cx="576" cy="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19B0A744-C1A5-4B21-9A53-F9B2839B7290}"/>
              </a:ext>
            </a:extLst>
          </p:cNvPr>
          <p:cNvCxnSpPr>
            <a:cxnSpLocks/>
          </p:cNvCxnSpPr>
          <p:nvPr userDrawn="1"/>
        </p:nvCxnSpPr>
        <p:spPr>
          <a:xfrm>
            <a:off x="330926" y="1219200"/>
            <a:ext cx="11538829" cy="0"/>
          </a:xfrm>
          <a:prstGeom prst="line">
            <a:avLst/>
          </a:prstGeom>
          <a:ln w="508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7222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9772ED-F881-4759-8E93-EB33AB1CF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DA6AB1-0A6F-4D45-8C71-C68ECC310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4EE9297-A5F2-490C-999F-DDF5C34BFE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5180AFB-1ECB-48CD-8F32-ACAF01CAB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F3FB0-A075-4B36-852D-941384D1C037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F9C70A4-EE9C-4514-ABC6-D70B4145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114DF9F-4E26-4A7A-B35E-13EFC534E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5E45-351C-4CE5-B8AD-095366D5C748}" type="slidenum">
              <a:rPr lang="en-US" smtClean="0"/>
              <a:t>‹Nr.›</a:t>
            </a:fld>
            <a:endParaRPr lang="en-US"/>
          </a:p>
        </p:txBody>
      </p:sp>
      <p:grpSp>
        <p:nvGrpSpPr>
          <p:cNvPr id="10" name="Group 22">
            <a:extLst>
              <a:ext uri="{FF2B5EF4-FFF2-40B4-BE49-F238E27FC236}">
                <a16:creationId xmlns:a16="http://schemas.microsoft.com/office/drawing/2014/main" id="{BD123639-82C7-4BF7-9953-10D0158CC29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027107" y="381080"/>
            <a:ext cx="842648" cy="620283"/>
            <a:chOff x="4924" y="3839"/>
            <a:chExt cx="576" cy="424"/>
          </a:xfrm>
        </p:grpSpPr>
        <p:sp>
          <p:nvSpPr>
            <p:cNvPr id="11" name="Freeform 21">
              <a:extLst>
                <a:ext uri="{FF2B5EF4-FFF2-40B4-BE49-F238E27FC236}">
                  <a16:creationId xmlns:a16="http://schemas.microsoft.com/office/drawing/2014/main" id="{F97E1F03-FD6D-48F5-BDB0-141B07A4C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4" y="3978"/>
              <a:ext cx="148" cy="192"/>
            </a:xfrm>
            <a:custGeom>
              <a:avLst/>
              <a:gdLst>
                <a:gd name="T0" fmla="*/ 0 w 148"/>
                <a:gd name="T1" fmla="*/ 0 h 192"/>
                <a:gd name="T2" fmla="*/ 0 w 148"/>
                <a:gd name="T3" fmla="*/ 144 h 192"/>
                <a:gd name="T4" fmla="*/ 48 w 148"/>
                <a:gd name="T5" fmla="*/ 192 h 192"/>
                <a:gd name="T6" fmla="*/ 96 w 148"/>
                <a:gd name="T7" fmla="*/ 192 h 192"/>
                <a:gd name="T8" fmla="*/ 148 w 148"/>
                <a:gd name="T9" fmla="*/ 128 h 192"/>
                <a:gd name="T10" fmla="*/ 144 w 148"/>
                <a:gd name="T11" fmla="*/ 0 h 192"/>
                <a:gd name="T12" fmla="*/ 0 w 148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192">
                  <a:moveTo>
                    <a:pt x="0" y="0"/>
                  </a:moveTo>
                  <a:lnTo>
                    <a:pt x="0" y="144"/>
                  </a:lnTo>
                  <a:lnTo>
                    <a:pt x="48" y="192"/>
                  </a:lnTo>
                  <a:lnTo>
                    <a:pt x="96" y="192"/>
                  </a:lnTo>
                  <a:lnTo>
                    <a:pt x="148" y="128"/>
                  </a:lnTo>
                  <a:lnTo>
                    <a:pt x="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pic>
          <p:nvPicPr>
            <p:cNvPr id="12" name="Picture 18">
              <a:extLst>
                <a:ext uri="{FF2B5EF4-FFF2-40B4-BE49-F238E27FC236}">
                  <a16:creationId xmlns:a16="http://schemas.microsoft.com/office/drawing/2014/main" id="{5CC3C705-0593-4DB6-B30C-B70E2F25F9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4" y="3839"/>
              <a:ext cx="576" cy="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40954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67CF74-29D9-4FF5-8020-814D5DFFA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97FAC53-0948-451A-8B9C-355B4424C9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961A1BF-6220-4FFC-B8DC-C0B9C6B4C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731E957-1C4A-4F8B-B93B-DE1E02BB7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F3FB0-A075-4B36-852D-941384D1C037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5E75FE9-3922-4D23-ACBC-726DDA1AD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BC4E8DB-E171-490E-B6E8-76F469606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35E45-351C-4CE5-B8AD-095366D5C748}" type="slidenum">
              <a:rPr lang="en-US" smtClean="0"/>
              <a:t>‹Nr.›</a:t>
            </a:fld>
            <a:endParaRPr lang="en-US"/>
          </a:p>
        </p:txBody>
      </p:sp>
      <p:grpSp>
        <p:nvGrpSpPr>
          <p:cNvPr id="9" name="Group 22">
            <a:extLst>
              <a:ext uri="{FF2B5EF4-FFF2-40B4-BE49-F238E27FC236}">
                <a16:creationId xmlns:a16="http://schemas.microsoft.com/office/drawing/2014/main" id="{325A85F0-E9BD-4C92-B7F6-3C00BBB2AC7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027107" y="381080"/>
            <a:ext cx="842648" cy="620283"/>
            <a:chOff x="4924" y="3839"/>
            <a:chExt cx="576" cy="424"/>
          </a:xfrm>
        </p:grpSpPr>
        <p:sp>
          <p:nvSpPr>
            <p:cNvPr id="10" name="Freeform 21">
              <a:extLst>
                <a:ext uri="{FF2B5EF4-FFF2-40B4-BE49-F238E27FC236}">
                  <a16:creationId xmlns:a16="http://schemas.microsoft.com/office/drawing/2014/main" id="{3F651BF2-44CC-4719-827F-A27839E9F6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4" y="3978"/>
              <a:ext cx="148" cy="192"/>
            </a:xfrm>
            <a:custGeom>
              <a:avLst/>
              <a:gdLst>
                <a:gd name="T0" fmla="*/ 0 w 148"/>
                <a:gd name="T1" fmla="*/ 0 h 192"/>
                <a:gd name="T2" fmla="*/ 0 w 148"/>
                <a:gd name="T3" fmla="*/ 144 h 192"/>
                <a:gd name="T4" fmla="*/ 48 w 148"/>
                <a:gd name="T5" fmla="*/ 192 h 192"/>
                <a:gd name="T6" fmla="*/ 96 w 148"/>
                <a:gd name="T7" fmla="*/ 192 h 192"/>
                <a:gd name="T8" fmla="*/ 148 w 148"/>
                <a:gd name="T9" fmla="*/ 128 h 192"/>
                <a:gd name="T10" fmla="*/ 144 w 148"/>
                <a:gd name="T11" fmla="*/ 0 h 192"/>
                <a:gd name="T12" fmla="*/ 0 w 148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192">
                  <a:moveTo>
                    <a:pt x="0" y="0"/>
                  </a:moveTo>
                  <a:lnTo>
                    <a:pt x="0" y="144"/>
                  </a:lnTo>
                  <a:lnTo>
                    <a:pt x="48" y="192"/>
                  </a:lnTo>
                  <a:lnTo>
                    <a:pt x="96" y="192"/>
                  </a:lnTo>
                  <a:lnTo>
                    <a:pt x="148" y="128"/>
                  </a:lnTo>
                  <a:lnTo>
                    <a:pt x="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pic>
          <p:nvPicPr>
            <p:cNvPr id="11" name="Picture 18">
              <a:extLst>
                <a:ext uri="{FF2B5EF4-FFF2-40B4-BE49-F238E27FC236}">
                  <a16:creationId xmlns:a16="http://schemas.microsoft.com/office/drawing/2014/main" id="{B79258FF-C3D1-46D4-B302-7F22ABE757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4" y="3839"/>
              <a:ext cx="576" cy="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27991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32669F4-7814-45E9-B50E-61F99C3B0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4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C37B7BA-DEE5-4D36-9890-30C7A22BC6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26366"/>
            <a:ext cx="10515600" cy="4747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02B4450-CB3B-4BF1-B5B3-8E0C06AC19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F3FB0-A075-4B36-852D-941384D1C037}" type="datetimeFigureOut">
              <a:rPr lang="en-US" smtClean="0"/>
              <a:t>8/16/2023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73C30C4-38FD-4A20-9A55-B105CE9245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F152581-1151-4EA6-92F6-FA3780D3D7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35E45-351C-4CE5-B8AD-095366D5C74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96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1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hyperlink" Target="https://www.agbf.de/downloads-fachausschuss-vorbeugender-brand-und-gefahrenschutz/category/30-fa-vbg-oeffentlich-sitzungsniederschriften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sueddeutsche.de/muenchen/muenchen-studentenstadt-wohnheim-brand-tote-1.5222204" TargetMode="Externa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hyperlink" Target="https://www.is-argebau.de/verzeichnis.aspx?id=991&amp;o=991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agbf.de/downloads-ak-grundsatzfragen/category/43-ak-grundsatzfragen-oeffentlich-grundsatzpapier" TargetMode="Externa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presseportal.de/blaulicht/pm/131419/5555321" TargetMode="External"/><Relationship Id="rId5" Type="http://schemas.openxmlformats.org/officeDocument/2006/relationships/image" Target="../media/image50.jpeg"/><Relationship Id="rId4" Type="http://schemas.openxmlformats.org/officeDocument/2006/relationships/image" Target="../media/image49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ibk-heyrothsberge.sachsen-anhalt.de/fileadmin/Bibliothek/Politik_und_Verwaltung/MI/IDF/IBK/Dokumente/Forschung/Fo_Publikationen/imk_ber/Forschungsbericht_195_Diffusion_CO.pdf" TargetMode="External"/><Relationship Id="rId3" Type="http://schemas.openxmlformats.org/officeDocument/2006/relationships/image" Target="../media/image52.png"/><Relationship Id="rId7" Type="http://schemas.openxmlformats.org/officeDocument/2006/relationships/hyperlink" Target="https://ibk-heyrothsberge.sachsen-anhalt.de/fileadmin/Bibliothek/Politik_und_Verwaltung/MI/IDF/IBK/Dokumente/Forschung/Fo_Publikationen/imk_ber/IMK-209neu.pdf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bjoern.maiworm@muenchen.de" TargetMode="External"/><Relationship Id="rId7" Type="http://schemas.openxmlformats.org/officeDocument/2006/relationships/image" Target="../media/image6.jpeg"/><Relationship Id="rId2" Type="http://schemas.openxmlformats.org/officeDocument/2006/relationships/hyperlink" Target="mailto:Bfm.vb@muenchen.de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56.png"/><Relationship Id="rId4" Type="http://schemas.openxmlformats.org/officeDocument/2006/relationships/hyperlink" Target="mailto:bfm.vb-leitung.kvr@muenchen.d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gbf.de/downloads-fachausschuss-vorbeugender-brand-und-gefahrenschutz/category/29-fa-vbg-oeffentlich-grundsatzpapier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agbf.de/images/arbeitskreise/2017-05_Evaluierungsbogen_zu_Massnahmen_VBG_201904.pdf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euertrutz.de/einsatzstellenbegehungen-der-deutschen-feuerwehren-30032022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doi.org/10.1002/bate.202100030" TargetMode="External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BC5A2A-72AE-4B48-8FEA-B9712CD3DC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175" y="526130"/>
            <a:ext cx="10313194" cy="933054"/>
          </a:xfrm>
        </p:spPr>
        <p:txBody>
          <a:bodyPr>
            <a:normAutofit fontScale="90000"/>
          </a:bodyPr>
          <a:lstStyle/>
          <a:p>
            <a:r>
              <a:rPr lang="de-DE" sz="6000" b="1" dirty="0">
                <a:solidFill>
                  <a:schemeClr val="tx1"/>
                </a:solidFill>
                <a:latin typeface="Arial" pitchFamily="34"/>
                <a:ea typeface="Lucida Sans Unicode" pitchFamily="2"/>
                <a:cs typeface="Tahoma" pitchFamily="2"/>
              </a:rPr>
              <a:t>VB-Einsatzstellenbewertung</a:t>
            </a:r>
            <a:endParaRPr lang="de-DE" dirty="0"/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337E6E74-A35D-4764-B533-4DC56B487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5875" y="5203020"/>
            <a:ext cx="9665494" cy="680255"/>
          </a:xfrm>
        </p:spPr>
        <p:txBody>
          <a:bodyPr>
            <a:normAutofit fontScale="92500" lnSpcReduction="10000"/>
          </a:bodyPr>
          <a:lstStyle/>
          <a:p>
            <a:r>
              <a:rPr lang="de-DE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Fokus: W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</a:rPr>
              <a:t>ie haben die VB-Voraussetzungen gewirkt? Waren sie notwendig, waren Defizite vorhanden?</a:t>
            </a:r>
            <a:endParaRPr lang="de-DE" dirty="0">
              <a:latin typeface="Calibri" panose="020F0502020204030204" pitchFamily="34" charset="0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DA3B6E8-B579-4FBC-B3D4-BF0F34250557}"/>
              </a:ext>
            </a:extLst>
          </p:cNvPr>
          <p:cNvGrpSpPr/>
          <p:nvPr/>
        </p:nvGrpSpPr>
        <p:grpSpPr>
          <a:xfrm>
            <a:off x="3612505" y="2006353"/>
            <a:ext cx="4966990" cy="3035383"/>
            <a:chOff x="1440000" y="1440000"/>
            <a:chExt cx="6480000" cy="3960000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48987742-7395-409B-8726-19D588371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/>
              <a:alphaModFix/>
            </a:blip>
            <a:srcRect/>
            <a:stretch>
              <a:fillRect/>
            </a:stretch>
          </p:blipFill>
          <p:spPr>
            <a:xfrm>
              <a:off x="1440000" y="1440000"/>
              <a:ext cx="2225160" cy="39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CCCC1E02-25E8-4217-B6E5-A28B13B9C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614399" y="1440000"/>
              <a:ext cx="2260440" cy="39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12D45771-543C-48EA-9294-20CF72C60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5766480" y="1440000"/>
              <a:ext cx="2153520" cy="396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Rectangle 17">
            <a:extLst>
              <a:ext uri="{FF2B5EF4-FFF2-40B4-BE49-F238E27FC236}">
                <a16:creationId xmlns:a16="http://schemas.microsoft.com/office/drawing/2014/main" id="{C4D1061E-98F1-32E1-AAB9-240BD312E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88" y="6019800"/>
            <a:ext cx="12193588" cy="838200"/>
          </a:xfrm>
          <a:prstGeom prst="rect">
            <a:avLst/>
          </a:prstGeom>
          <a:solidFill>
            <a:srgbClr val="E4000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grpSp>
        <p:nvGrpSpPr>
          <p:cNvPr id="12" name="Group 22">
            <a:extLst>
              <a:ext uri="{FF2B5EF4-FFF2-40B4-BE49-F238E27FC236}">
                <a16:creationId xmlns:a16="http://schemas.microsoft.com/office/drawing/2014/main" id="{B61BC4DD-89CC-C176-F89C-08273BBB4B0D}"/>
              </a:ext>
            </a:extLst>
          </p:cNvPr>
          <p:cNvGrpSpPr>
            <a:grpSpLocks/>
          </p:cNvGrpSpPr>
          <p:nvPr/>
        </p:nvGrpSpPr>
        <p:grpSpPr bwMode="auto">
          <a:xfrm>
            <a:off x="11026775" y="6129338"/>
            <a:ext cx="842963" cy="619125"/>
            <a:chOff x="4924" y="3839"/>
            <a:chExt cx="576" cy="424"/>
          </a:xfrm>
        </p:grpSpPr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045ACCE0-1A87-3F52-3CBC-DD85C4985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4" y="3978"/>
              <a:ext cx="148" cy="192"/>
            </a:xfrm>
            <a:custGeom>
              <a:avLst/>
              <a:gdLst>
                <a:gd name="T0" fmla="*/ 0 w 148"/>
                <a:gd name="T1" fmla="*/ 0 h 192"/>
                <a:gd name="T2" fmla="*/ 0 w 148"/>
                <a:gd name="T3" fmla="*/ 144 h 192"/>
                <a:gd name="T4" fmla="*/ 48 w 148"/>
                <a:gd name="T5" fmla="*/ 192 h 192"/>
                <a:gd name="T6" fmla="*/ 96 w 148"/>
                <a:gd name="T7" fmla="*/ 192 h 192"/>
                <a:gd name="T8" fmla="*/ 148 w 148"/>
                <a:gd name="T9" fmla="*/ 128 h 192"/>
                <a:gd name="T10" fmla="*/ 144 w 148"/>
                <a:gd name="T11" fmla="*/ 0 h 192"/>
                <a:gd name="T12" fmla="*/ 0 w 148"/>
                <a:gd name="T13" fmla="*/ 0 h 1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8" h="192">
                  <a:moveTo>
                    <a:pt x="0" y="0"/>
                  </a:moveTo>
                  <a:lnTo>
                    <a:pt x="0" y="144"/>
                  </a:lnTo>
                  <a:lnTo>
                    <a:pt x="48" y="192"/>
                  </a:lnTo>
                  <a:lnTo>
                    <a:pt x="96" y="192"/>
                  </a:lnTo>
                  <a:lnTo>
                    <a:pt x="148" y="128"/>
                  </a:lnTo>
                  <a:lnTo>
                    <a:pt x="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pic>
          <p:nvPicPr>
            <p:cNvPr id="14" name="Picture 18">
              <a:extLst>
                <a:ext uri="{FF2B5EF4-FFF2-40B4-BE49-F238E27FC236}">
                  <a16:creationId xmlns:a16="http://schemas.microsoft.com/office/drawing/2014/main" id="{B95FE342-0D11-A9D8-C681-88CCEA06D6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4" y="3839"/>
              <a:ext cx="576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32">
            <a:extLst>
              <a:ext uri="{FF2B5EF4-FFF2-40B4-BE49-F238E27FC236}">
                <a16:creationId xmlns:a16="http://schemas.microsoft.com/office/drawing/2014/main" id="{73FDB705-F41B-4FF5-82CD-885989D38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6242050"/>
            <a:ext cx="31908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23">
            <a:extLst>
              <a:ext uri="{FF2B5EF4-FFF2-40B4-BE49-F238E27FC236}">
                <a16:creationId xmlns:a16="http://schemas.microsoft.com/office/drawing/2014/main" id="{BC308E8E-ABA4-C6A2-F833-B97225C7D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3300" y="6384925"/>
            <a:ext cx="2819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 b="1" dirty="0">
                <a:solidFill>
                  <a:srgbClr val="E1DC00"/>
                </a:solidFill>
                <a:latin typeface="Univers 55" panose="02010603020202030204"/>
              </a:rPr>
              <a:t>Mit Leidenschaft dabei</a:t>
            </a:r>
            <a:endParaRPr lang="de-DE" altLang="de-DE" sz="1600" b="1" dirty="0">
              <a:latin typeface="Univers 55" panose="02010603020202030204"/>
            </a:endParaRPr>
          </a:p>
        </p:txBody>
      </p:sp>
      <p:sp>
        <p:nvSpPr>
          <p:cNvPr id="17" name="Text Box 28">
            <a:extLst>
              <a:ext uri="{FF2B5EF4-FFF2-40B4-BE49-F238E27FC236}">
                <a16:creationId xmlns:a16="http://schemas.microsoft.com/office/drawing/2014/main" id="{A2B42D9E-07F1-95A6-CC34-B2C19D9AA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750" y="6181084"/>
            <a:ext cx="39909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de-DE" altLang="de-DE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Landeshauptstadt München</a:t>
            </a:r>
          </a:p>
          <a:p>
            <a:pPr eaLnBrk="1" hangingPunct="1"/>
            <a:r>
              <a:rPr lang="de-DE" altLang="de-D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Kreisverwaltungsreferat</a:t>
            </a:r>
          </a:p>
          <a:p>
            <a:pPr eaLnBrk="1" hangingPunct="1"/>
            <a:r>
              <a:rPr lang="de-DE" altLang="de-DE" sz="900" b="1" dirty="0">
                <a:solidFill>
                  <a:srgbClr val="F0E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Branddirektion </a:t>
            </a:r>
          </a:p>
          <a:p>
            <a:pPr eaLnBrk="1" hangingPunct="1"/>
            <a:r>
              <a:rPr lang="de-DE" altLang="de-DE" sz="900" dirty="0">
                <a:solidFill>
                  <a:srgbClr val="F0E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Einsatzvorbeugung</a:t>
            </a:r>
          </a:p>
        </p:txBody>
      </p:sp>
    </p:spTree>
    <p:extLst>
      <p:ext uri="{BB962C8B-B14F-4D97-AF65-F5344CB8AC3E}">
        <p14:creationId xmlns:p14="http://schemas.microsoft.com/office/powerpoint/2010/main" val="1093140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D95709C-7BE1-E463-A8B2-055E3609D3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48" t="3238" r="13192" b="4809"/>
          <a:stretch/>
        </p:blipFill>
        <p:spPr>
          <a:xfrm>
            <a:off x="3335640" y="3069969"/>
            <a:ext cx="2871973" cy="348878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15B0477-8EF9-4C63-94D3-FF33B3202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3200" dirty="0">
                <a:solidFill>
                  <a:schemeClr val="tx1"/>
                </a:solidFill>
                <a:effectLst/>
                <a:latin typeface="Arial" pitchFamily="18"/>
                <a:ea typeface="DejaVu Sans" pitchFamily="2"/>
              </a:rPr>
              <a:t>Datensatzverteilung in Abhängigkei</a:t>
            </a:r>
            <a:r>
              <a:rPr lang="de-DE" dirty="0">
                <a:latin typeface="Arial" pitchFamily="18"/>
                <a:ea typeface="DejaVu Sans" pitchFamily="2"/>
              </a:rPr>
              <a:t>t der Gebäudeklasse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867E3EE-5D94-44E1-973C-2B7AF471C3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8000" y="1512000"/>
            <a:ext cx="5245100" cy="1648890"/>
          </a:xfrm>
        </p:spPr>
        <p:txBody>
          <a:bodyPr>
            <a:normAutofit lnSpcReduction="10000"/>
          </a:bodyPr>
          <a:lstStyle/>
          <a:p>
            <a:r>
              <a:rPr lang="de-DE" b="1" dirty="0"/>
              <a:t>Hoher Erfassungsgrad Gebäudenutzung: </a:t>
            </a:r>
            <a:r>
              <a:rPr lang="de-DE" dirty="0"/>
              <a:t>n=1079/1090</a:t>
            </a:r>
          </a:p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Urbaner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Datensatz</a:t>
            </a:r>
          </a:p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Wohnen als Schwerpunkt</a:t>
            </a:r>
            <a:endParaRPr lang="de-DE" b="1" dirty="0"/>
          </a:p>
        </p:txBody>
      </p:sp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B1879B48-C1C1-42B4-9717-ECDFF53E0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5488" y="6403975"/>
            <a:ext cx="1112837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1200" dirty="0">
                <a:solidFill>
                  <a:srgbClr val="898989"/>
                </a:solidFill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4AF81AE6-AC0C-D944-F3DC-C9A47CA64334}"/>
              </a:ext>
            </a:extLst>
          </p:cNvPr>
          <p:cNvSpPr txBox="1">
            <a:spLocks/>
          </p:cNvSpPr>
          <p:nvPr/>
        </p:nvSpPr>
        <p:spPr>
          <a:xfrm>
            <a:off x="838200" y="3536872"/>
            <a:ext cx="3832778" cy="3170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Standardbau:          n=733</a:t>
            </a:r>
          </a:p>
          <a:p>
            <a:r>
              <a:rPr lang="de-DE" dirty="0"/>
              <a:t>Sonderbau:                 n=357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E6F2548-2145-84C2-4BFD-CC44F227D7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" r="1557" b="1557"/>
          <a:stretch/>
        </p:blipFill>
        <p:spPr bwMode="auto">
          <a:xfrm>
            <a:off x="6480419" y="1411845"/>
            <a:ext cx="5245100" cy="5295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72057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5C8FA2-CC97-F42B-955D-E29169D75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Datensatzverteilung Sonderbau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76D8E712-7B8E-3603-0584-7C60871D9C35}"/>
              </a:ext>
            </a:extLst>
          </p:cNvPr>
          <p:cNvSpPr txBox="1">
            <a:spLocks/>
          </p:cNvSpPr>
          <p:nvPr/>
        </p:nvSpPr>
        <p:spPr>
          <a:xfrm>
            <a:off x="828000" y="1511999"/>
            <a:ext cx="5181600" cy="46649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  <a:p>
            <a:endParaRPr lang="de-DE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1514475D-012E-BE9C-994C-3E6DDD9D579F}"/>
              </a:ext>
            </a:extLst>
          </p:cNvPr>
          <p:cNvSpPr txBox="1">
            <a:spLocks/>
          </p:cNvSpPr>
          <p:nvPr/>
        </p:nvSpPr>
        <p:spPr>
          <a:xfrm>
            <a:off x="980400" y="1664399"/>
            <a:ext cx="5181600" cy="46649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auch hier </a:t>
            </a:r>
            <a:r>
              <a:rPr lang="de-DE" b="1" dirty="0"/>
              <a:t>Wohnen dominierend </a:t>
            </a:r>
            <a:r>
              <a:rPr lang="de-DE" dirty="0"/>
              <a:t>(v.a. </a:t>
            </a:r>
            <a:r>
              <a:rPr lang="de-DE" b="1" dirty="0"/>
              <a:t>Sonderbau Hochhaus</a:t>
            </a:r>
            <a:r>
              <a:rPr lang="de-DE" dirty="0"/>
              <a:t>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9EC352A-DDB5-4591-CC6A-80FDDC14E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998" y="2501773"/>
            <a:ext cx="2454909" cy="3675185"/>
          </a:xfrm>
          <a:prstGeom prst="rect">
            <a:avLst/>
          </a:prstGeom>
        </p:spPr>
      </p:pic>
      <p:sp>
        <p:nvSpPr>
          <p:cNvPr id="10" name="Foliennummernplatzhalter 3">
            <a:extLst>
              <a:ext uri="{FF2B5EF4-FFF2-40B4-BE49-F238E27FC236}">
                <a16:creationId xmlns:a16="http://schemas.microsoft.com/office/drawing/2014/main" id="{09B59E0C-EC89-D183-C522-CB5225B4B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5488" y="6403975"/>
            <a:ext cx="1112837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1200" dirty="0">
                <a:solidFill>
                  <a:srgbClr val="898989"/>
                </a:solidFill>
                <a:latin typeface="Calibri" panose="020F0502020204030204" pitchFamily="34" charset="0"/>
              </a:rPr>
              <a:t>11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28080E9-B5D6-D9C7-AE4F-09C24600F5E8}"/>
              </a:ext>
            </a:extLst>
          </p:cNvPr>
          <p:cNvSpPr txBox="1"/>
          <p:nvPr/>
        </p:nvSpPr>
        <p:spPr>
          <a:xfrm>
            <a:off x="1643830" y="6215059"/>
            <a:ext cx="29633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Foto: Branddirektion München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E1E8433-A83E-43AF-562B-85AD152773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585" y="1306758"/>
            <a:ext cx="5479015" cy="547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30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5B0477-8EF9-4C63-94D3-FF33B3202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>
                <a:solidFill>
                  <a:schemeClr val="tx1"/>
                </a:solidFill>
                <a:effectLst/>
                <a:latin typeface="Arial" pitchFamily="18"/>
                <a:ea typeface="DejaVu Sans" pitchFamily="2"/>
              </a:rPr>
              <a:t>Ausbreitung von Feuer und Rauch</a:t>
            </a:r>
            <a:endParaRPr lang="de-DE" dirty="0"/>
          </a:p>
        </p:txBody>
      </p:sp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B1879B48-C1C1-42B4-9717-ECDFF53E0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5488" y="6403975"/>
            <a:ext cx="1112837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1200" dirty="0">
                <a:solidFill>
                  <a:srgbClr val="898989"/>
                </a:solidFill>
                <a:latin typeface="Calibri" panose="020F0502020204030204" pitchFamily="34" charset="0"/>
              </a:rPr>
              <a:t>12</a:t>
            </a:r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711131AC-035A-448D-BE21-10AFFDE916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15" y="1680674"/>
            <a:ext cx="5803685" cy="4105045"/>
          </a:xfrm>
        </p:spPr>
      </p:pic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59172B45-6EE3-442F-E6B8-A08DB2C56FC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b="1" dirty="0"/>
              <a:t>Rauch</a:t>
            </a:r>
            <a:r>
              <a:rPr lang="de-DE" dirty="0"/>
              <a:t> breitet sich in </a:t>
            </a:r>
            <a:r>
              <a:rPr lang="de-DE" b="1" dirty="0"/>
              <a:t>2/3 der Brände </a:t>
            </a:r>
            <a:r>
              <a:rPr lang="de-DE" dirty="0"/>
              <a:t>(über Nutzungseinheit hinaus) aus</a:t>
            </a:r>
          </a:p>
          <a:p>
            <a:r>
              <a:rPr lang="de-DE" b="1" dirty="0"/>
              <a:t>Brandausbreitung</a:t>
            </a:r>
            <a:r>
              <a:rPr lang="de-DE" dirty="0"/>
              <a:t> (über Nutzungseinheit hinaus) lediglich bei </a:t>
            </a:r>
            <a:r>
              <a:rPr lang="de-DE" b="1" dirty="0"/>
              <a:t>ca. jedem 6. Brand</a:t>
            </a:r>
          </a:p>
          <a:p>
            <a:r>
              <a:rPr lang="de-DE" dirty="0"/>
              <a:t>Brandausbreitung </a:t>
            </a:r>
            <a:r>
              <a:rPr lang="de-DE" b="1" dirty="0"/>
              <a:t>über Brandwand hinaus</a:t>
            </a:r>
            <a:r>
              <a:rPr lang="de-DE" dirty="0"/>
              <a:t> fast nur in </a:t>
            </a:r>
            <a:r>
              <a:rPr lang="de-DE" b="1" dirty="0"/>
              <a:t>Gebäudeklasse 2 </a:t>
            </a:r>
            <a:r>
              <a:rPr lang="de-DE" dirty="0"/>
              <a:t>(Reihenhäuser)</a:t>
            </a:r>
          </a:p>
        </p:txBody>
      </p:sp>
    </p:spTree>
    <p:extLst>
      <p:ext uri="{BB962C8B-B14F-4D97-AF65-F5344CB8AC3E}">
        <p14:creationId xmlns:p14="http://schemas.microsoft.com/office/powerpoint/2010/main" val="3219607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5B0477-8EF9-4C63-94D3-FF33B3202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>
                <a:solidFill>
                  <a:schemeClr val="tx1"/>
                </a:solidFill>
                <a:effectLst/>
                <a:latin typeface="Arial" pitchFamily="18"/>
                <a:ea typeface="DejaVu Sans" pitchFamily="2"/>
              </a:rPr>
              <a:t>Ausbreitung von Feuer und Rauch</a:t>
            </a:r>
            <a:endParaRPr lang="de-DE" dirty="0"/>
          </a:p>
        </p:txBody>
      </p:sp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B1879B48-C1C1-42B4-9717-ECDFF53E0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5488" y="6403975"/>
            <a:ext cx="1112837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1200" dirty="0">
                <a:solidFill>
                  <a:srgbClr val="898989"/>
                </a:solidFill>
                <a:latin typeface="Calibri" panose="020F0502020204030204" pitchFamily="34" charset="0"/>
              </a:rPr>
              <a:t>13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3E0F51F2-6320-14F4-197B-7241FED11B1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Wohnungsabschlusstür</a:t>
            </a:r>
            <a:r>
              <a:rPr lang="de-DE" dirty="0"/>
              <a:t> als häufigster </a:t>
            </a:r>
            <a:r>
              <a:rPr lang="de-DE" b="1" dirty="0"/>
              <a:t>Weg</a:t>
            </a:r>
            <a:r>
              <a:rPr lang="de-DE" dirty="0"/>
              <a:t> für die </a:t>
            </a:r>
            <a:r>
              <a:rPr lang="de-DE" b="1" dirty="0"/>
              <a:t>Rauchausbreitung</a:t>
            </a:r>
            <a:r>
              <a:rPr lang="de-DE" dirty="0"/>
              <a:t> über die Nutzungseinheit hinaus 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10" name="Inhaltsplatzhalter 8">
            <a:extLst>
              <a:ext uri="{FF2B5EF4-FFF2-40B4-BE49-F238E27FC236}">
                <a16:creationId xmlns:a16="http://schemas.microsoft.com/office/drawing/2014/main" id="{150E0528-3D6D-D302-5620-B83683BF81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10" b="18939"/>
          <a:stretch/>
        </p:blipFill>
        <p:spPr>
          <a:xfrm>
            <a:off x="5814120" y="1679331"/>
            <a:ext cx="6258236" cy="4790426"/>
          </a:xfr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F3D75B6-D8FB-4329-E9DD-EC5BAB9DF6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31" b="179"/>
          <a:stretch/>
        </p:blipFill>
        <p:spPr>
          <a:xfrm>
            <a:off x="838200" y="3112172"/>
            <a:ext cx="4608980" cy="303334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767296B-23A7-61CF-296C-F5D93C5E4727}"/>
              </a:ext>
            </a:extLst>
          </p:cNvPr>
          <p:cNvSpPr txBox="1"/>
          <p:nvPr/>
        </p:nvSpPr>
        <p:spPr>
          <a:xfrm>
            <a:off x="753969" y="6149384"/>
            <a:ext cx="30569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Foto: Branddirektion München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5A99B8A-C1DE-08D0-C0A5-55B49B0D8ED2}"/>
              </a:ext>
            </a:extLst>
          </p:cNvPr>
          <p:cNvSpPr txBox="1"/>
          <p:nvPr/>
        </p:nvSpPr>
        <p:spPr>
          <a:xfrm>
            <a:off x="8567798" y="2465841"/>
            <a:ext cx="3413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Wege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der Rauchausbreitung 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aus einer Nutzungseinheit</a:t>
            </a:r>
          </a:p>
        </p:txBody>
      </p:sp>
    </p:spTree>
    <p:extLst>
      <p:ext uri="{BB962C8B-B14F-4D97-AF65-F5344CB8AC3E}">
        <p14:creationId xmlns:p14="http://schemas.microsoft.com/office/powerpoint/2010/main" val="4222636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nhaltsplatzhalter 19">
            <a:extLst>
              <a:ext uri="{FF2B5EF4-FFF2-40B4-BE49-F238E27FC236}">
                <a16:creationId xmlns:a16="http://schemas.microsoft.com/office/drawing/2014/main" id="{39CD9032-C5FC-E4D4-A2C5-6F5A0E60AC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138" y="1400182"/>
            <a:ext cx="6322391" cy="3637279"/>
          </a:xfrm>
        </p:spPr>
      </p:pic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A82CC69B-3C95-4E21-88BE-DF6C99CBAF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44" y="1381295"/>
            <a:ext cx="4939894" cy="3494071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15B0477-8EF9-4C63-94D3-FF33B3202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Arial" pitchFamily="18"/>
                <a:ea typeface="DejaVu Sans" pitchFamily="2"/>
              </a:rPr>
              <a:t>Rauchausbreitung vs. Gebäudealter vs. -größe</a:t>
            </a:r>
            <a:endParaRPr lang="de-DE" dirty="0"/>
          </a:p>
        </p:txBody>
      </p:sp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B1879B48-C1C1-42B4-9717-ECDFF53E0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5488" y="6403975"/>
            <a:ext cx="1112837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1200" dirty="0">
                <a:solidFill>
                  <a:srgbClr val="898989"/>
                </a:solidFill>
                <a:latin typeface="Calibri" panose="020F0502020204030204" pitchFamily="34" charset="0"/>
              </a:rPr>
              <a:t>14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1483310-508E-8872-EA04-91FC4C04C374}"/>
              </a:ext>
            </a:extLst>
          </p:cNvPr>
          <p:cNvSpPr txBox="1"/>
          <p:nvPr/>
        </p:nvSpPr>
        <p:spPr>
          <a:xfrm>
            <a:off x="388244" y="5037462"/>
            <a:ext cx="113685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200" dirty="0">
                <a:latin typeface="Arial" panose="020B0604020202020204" pitchFamily="34" charset="0"/>
                <a:cs typeface="Arial" panose="020B0604020202020204" pitchFamily="34" charset="0"/>
              </a:rPr>
              <a:t>Rauchausbreitung ist </a:t>
            </a:r>
            <a:r>
              <a:rPr lang="de-DE" sz="2200" b="1" dirty="0">
                <a:latin typeface="Arial" panose="020B0604020202020204" pitchFamily="34" charset="0"/>
                <a:cs typeface="Arial" panose="020B0604020202020204" pitchFamily="34" charset="0"/>
              </a:rPr>
              <a:t>KAUM abhängig vom Gebäudealter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200" dirty="0">
                <a:latin typeface="Arial" panose="020B0604020202020204" pitchFamily="34" charset="0"/>
                <a:cs typeface="Arial" panose="020B0604020202020204" pitchFamily="34" charset="0"/>
              </a:rPr>
              <a:t>Umso </a:t>
            </a:r>
            <a:r>
              <a:rPr lang="de-DE" sz="2200" b="1" dirty="0">
                <a:latin typeface="Arial" panose="020B0604020202020204" pitchFamily="34" charset="0"/>
                <a:cs typeface="Arial" panose="020B0604020202020204" pitchFamily="34" charset="0"/>
              </a:rPr>
              <a:t>mehr Geschosse</a:t>
            </a:r>
            <a:r>
              <a:rPr lang="de-DE" sz="2200" dirty="0">
                <a:latin typeface="Arial" panose="020B0604020202020204" pitchFamily="34" charset="0"/>
                <a:cs typeface="Arial" panose="020B0604020202020204" pitchFamily="34" charset="0"/>
              </a:rPr>
              <a:t>, desto </a:t>
            </a:r>
            <a:r>
              <a:rPr lang="de-DE" sz="2200" b="1" dirty="0">
                <a:latin typeface="Arial" panose="020B0604020202020204" pitchFamily="34" charset="0"/>
                <a:cs typeface="Arial" panose="020B0604020202020204" pitchFamily="34" charset="0"/>
              </a:rPr>
              <a:t>wahrscheinlicher breitet sich Rauch </a:t>
            </a:r>
            <a:r>
              <a:rPr lang="de-DE" sz="2200" dirty="0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</a:p>
          <a:p>
            <a:pPr lvl="1"/>
            <a:r>
              <a:rPr lang="de-DE" sz="2200" i="1" dirty="0">
                <a:latin typeface="Arial" panose="020B0604020202020204" pitchFamily="34" charset="0"/>
                <a:cs typeface="Arial" panose="020B0604020202020204" pitchFamily="34" charset="0"/>
              </a:rPr>
              <a:t>Gründe? Kamineffekt? Längerer Eingreifzeit Feuerwehr? Generell schlechterer Gebäudezustand in höheren Gebäuden (hohe Wohndichte; ärmere Bewohner)?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403A487-DA19-2951-5DA4-E0D363414E48}"/>
              </a:ext>
            </a:extLst>
          </p:cNvPr>
          <p:cNvSpPr txBox="1"/>
          <p:nvPr/>
        </p:nvSpPr>
        <p:spPr>
          <a:xfrm>
            <a:off x="5975682" y="1565962"/>
            <a:ext cx="17615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Gebäudegröße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7A0D2A6-D4B4-C9C5-53BC-839D33347AEF}"/>
              </a:ext>
            </a:extLst>
          </p:cNvPr>
          <p:cNvSpPr txBox="1"/>
          <p:nvPr/>
        </p:nvSpPr>
        <p:spPr>
          <a:xfrm>
            <a:off x="732696" y="1565962"/>
            <a:ext cx="15708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Gebäudealter</a:t>
            </a:r>
          </a:p>
        </p:txBody>
      </p:sp>
      <p:sp>
        <p:nvSpPr>
          <p:cNvPr id="8" name="Geschweifte Klammer rechts 7">
            <a:extLst>
              <a:ext uri="{FF2B5EF4-FFF2-40B4-BE49-F238E27FC236}">
                <a16:creationId xmlns:a16="http://schemas.microsoft.com/office/drawing/2014/main" id="{0E47C266-531C-6717-E76B-F507C6AAC1A4}"/>
              </a:ext>
            </a:extLst>
          </p:cNvPr>
          <p:cNvSpPr/>
          <p:nvPr/>
        </p:nvSpPr>
        <p:spPr>
          <a:xfrm>
            <a:off x="10070006" y="1565962"/>
            <a:ext cx="192103" cy="1907744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4B7FB90-C2EA-E7C8-B25F-9F6C36864A8C}"/>
              </a:ext>
            </a:extLst>
          </p:cNvPr>
          <p:cNvSpPr txBox="1"/>
          <p:nvPr/>
        </p:nvSpPr>
        <p:spPr>
          <a:xfrm>
            <a:off x="10262110" y="1298807"/>
            <a:ext cx="1966546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z.B. 10 Geschosse: Wahrscheinlichkeit Rauchausbreitung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über NE hinaus bei  &gt; 60%</a:t>
            </a:r>
          </a:p>
        </p:txBody>
      </p:sp>
      <p:sp>
        <p:nvSpPr>
          <p:cNvPr id="10" name="Geschweifte Klammer rechts 9">
            <a:extLst>
              <a:ext uri="{FF2B5EF4-FFF2-40B4-BE49-F238E27FC236}">
                <a16:creationId xmlns:a16="http://schemas.microsoft.com/office/drawing/2014/main" id="{9DAD6286-CE52-E25A-536D-A8F7B8D95C0E}"/>
              </a:ext>
            </a:extLst>
          </p:cNvPr>
          <p:cNvSpPr/>
          <p:nvPr/>
        </p:nvSpPr>
        <p:spPr>
          <a:xfrm rot="10800000">
            <a:off x="4296582" y="1565961"/>
            <a:ext cx="147753" cy="1639202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211245A-955E-E802-A745-F1F2FC82666A}"/>
              </a:ext>
            </a:extLst>
          </p:cNvPr>
          <p:cNvSpPr txBox="1"/>
          <p:nvPr/>
        </p:nvSpPr>
        <p:spPr>
          <a:xfrm>
            <a:off x="1966545" y="2055218"/>
            <a:ext cx="2319761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Wahrscheinlichkeit Rauchausbreitung über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NE hinaus bei ~ 60%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033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FC22FD4-7FCD-F0A7-5BB2-767496EFEC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1031" y="5398579"/>
            <a:ext cx="5430969" cy="8008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1800" b="1" dirty="0"/>
              <a:t>Feuerlöscher verdoppeln Risiko für Verletzung</a:t>
            </a:r>
            <a:r>
              <a:rPr lang="de-DE" sz="1800" dirty="0"/>
              <a:t>: Ausbildung ist notwendig – mehrere Feuerlöscher an einem Ort kritisch</a:t>
            </a:r>
          </a:p>
        </p:txBody>
      </p:sp>
      <p:pic>
        <p:nvPicPr>
          <p:cNvPr id="25" name="Inhaltsplatzhalter 24">
            <a:extLst>
              <a:ext uri="{FF2B5EF4-FFF2-40B4-BE49-F238E27FC236}">
                <a16:creationId xmlns:a16="http://schemas.microsoft.com/office/drawing/2014/main" id="{C70C61AD-2928-4C44-8AC9-234AF6D3A8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5" y="1314418"/>
            <a:ext cx="5181600" cy="2980981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15B0477-8EF9-4C63-94D3-FF33B3202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>
                <a:latin typeface="Arial" pitchFamily="18"/>
                <a:ea typeface="DejaVu Sans" pitchFamily="2"/>
              </a:rPr>
              <a:t>Eigenrettung vor Eintreffen FW  / „</a:t>
            </a:r>
            <a:r>
              <a:rPr lang="de-DE" dirty="0" err="1">
                <a:latin typeface="Arial" pitchFamily="18"/>
                <a:ea typeface="DejaVu Sans" pitchFamily="2"/>
              </a:rPr>
              <a:t>Feuerlöscherrisiko</a:t>
            </a:r>
            <a:r>
              <a:rPr lang="de-DE" dirty="0">
                <a:latin typeface="Arial" pitchFamily="18"/>
                <a:ea typeface="DejaVu Sans" pitchFamily="2"/>
              </a:rPr>
              <a:t>“</a:t>
            </a:r>
            <a:endParaRPr lang="de-DE" dirty="0"/>
          </a:p>
        </p:txBody>
      </p:sp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B1879B48-C1C1-42B4-9717-ECDFF53E0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5488" y="6403975"/>
            <a:ext cx="1112837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1200" dirty="0">
                <a:solidFill>
                  <a:srgbClr val="898989"/>
                </a:solidFill>
                <a:latin typeface="Calibri" panose="020F0502020204030204" pitchFamily="34" charset="0"/>
              </a:rPr>
              <a:t>15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C769DB3-48ED-4F31-9AD1-878C9B879CE1}"/>
              </a:ext>
            </a:extLst>
          </p:cNvPr>
          <p:cNvSpPr txBox="1"/>
          <p:nvPr/>
        </p:nvSpPr>
        <p:spPr>
          <a:xfrm>
            <a:off x="1119773" y="2843323"/>
            <a:ext cx="1028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verletzt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BF5B23A4-E218-4958-AC5A-F08AE0360DEB}"/>
              </a:ext>
            </a:extLst>
          </p:cNvPr>
          <p:cNvSpPr txBox="1"/>
          <p:nvPr/>
        </p:nvSpPr>
        <p:spPr>
          <a:xfrm>
            <a:off x="3100973" y="3414823"/>
            <a:ext cx="6023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tot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F687BC3B-C1B9-475D-BAA7-02FE56B5F800}"/>
              </a:ext>
            </a:extLst>
          </p:cNvPr>
          <p:cNvSpPr txBox="1"/>
          <p:nvPr/>
        </p:nvSpPr>
        <p:spPr>
          <a:xfrm>
            <a:off x="4353495" y="2658657"/>
            <a:ext cx="1433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Eigenrettung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ED24A4F-D92E-1648-9855-0073E2A9E106}"/>
              </a:ext>
            </a:extLst>
          </p:cNvPr>
          <p:cNvSpPr txBox="1"/>
          <p:nvPr/>
        </p:nvSpPr>
        <p:spPr>
          <a:xfrm>
            <a:off x="267382" y="6354009"/>
            <a:ext cx="3981253" cy="278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Fotos: Branddirektion München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556FB0D-98AE-E1AB-781B-1A2D7E5B0F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3" t="2422" r="1945"/>
          <a:stretch/>
        </p:blipFill>
        <p:spPr>
          <a:xfrm>
            <a:off x="7488940" y="1515684"/>
            <a:ext cx="3583287" cy="379827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1C0ADBE-E97E-289B-6995-2596389D642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67381" y="4510581"/>
            <a:ext cx="3225352" cy="1777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2007_02_10_Schleissheimer%20Str._053">
            <a:extLst>
              <a:ext uri="{FF2B5EF4-FFF2-40B4-BE49-F238E27FC236}">
                <a16:creationId xmlns:a16="http://schemas.microsoft.com/office/drawing/2014/main" id="{9FC5F8E8-0860-AE62-D892-6B7A6F48FAC1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659391" y="4508596"/>
            <a:ext cx="2934982" cy="177996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B0CAEB0-F8F5-8FC4-BBDA-2C12AEDD0A64}"/>
              </a:ext>
            </a:extLst>
          </p:cNvPr>
          <p:cNvSpPr txBox="1"/>
          <p:nvPr/>
        </p:nvSpPr>
        <p:spPr>
          <a:xfrm>
            <a:off x="6752939" y="6188531"/>
            <a:ext cx="490352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Bereits Sitzungsergebnis Nr. 6/2002 AGBF, 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Verfügbar unter</a:t>
            </a:r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2002-04 Ausstattung von Arbeitsstätten mit Feuerlöschern</a:t>
            </a:r>
            <a:endParaRPr lang="de-D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801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262799-EEB2-A073-26B6-EC426A993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Verletzte - Sonderbau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FD8A91E-1780-426F-E188-30CD483AD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6221" y="2488665"/>
            <a:ext cx="3823121" cy="3802595"/>
          </a:xfrm>
          <a:prstGeom prst="rect">
            <a:avLst/>
          </a:prstGeom>
        </p:spPr>
      </p:pic>
      <p:sp>
        <p:nvSpPr>
          <p:cNvPr id="16" name="Inhaltsplatzhalter 15">
            <a:extLst>
              <a:ext uri="{FF2B5EF4-FFF2-40B4-BE49-F238E27FC236}">
                <a16:creationId xmlns:a16="http://schemas.microsoft.com/office/drawing/2014/main" id="{3B757AA9-1EBB-76E3-6A6E-87162871CE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6399" y="1758183"/>
            <a:ext cx="6242539" cy="4664957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Verletzte in Abhängigkeit von Sonderbautatbeständen – „was wir schon immer wussten“: </a:t>
            </a:r>
          </a:p>
          <a:p>
            <a:r>
              <a:rPr lang="de-DE" dirty="0"/>
              <a:t>Alten- und                                  Pflegeheime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Asylunterkünfte </a:t>
            </a:r>
          </a:p>
          <a:p>
            <a:r>
              <a:rPr lang="de-DE" dirty="0"/>
              <a:t>JVA 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Wohnheime (!)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139A49D-1306-A0D5-304D-FC3850D526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1" t="-1" b="388"/>
          <a:stretch/>
        </p:blipFill>
        <p:spPr>
          <a:xfrm>
            <a:off x="298938" y="1273969"/>
            <a:ext cx="5171543" cy="5078835"/>
          </a:xfrm>
          <a:prstGeom prst="rect">
            <a:avLst/>
          </a:prstGeom>
        </p:spPr>
      </p:pic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A549FA09-2CE2-9C2A-1B5E-9B6CA9C1AF52}"/>
              </a:ext>
            </a:extLst>
          </p:cNvPr>
          <p:cNvCxnSpPr>
            <a:cxnSpLocks/>
          </p:cNvCxnSpPr>
          <p:nvPr/>
        </p:nvCxnSpPr>
        <p:spPr>
          <a:xfrm flipH="1">
            <a:off x="604031" y="3975031"/>
            <a:ext cx="4866450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liennummernplatzhalter 3">
            <a:extLst>
              <a:ext uri="{FF2B5EF4-FFF2-40B4-BE49-F238E27FC236}">
                <a16:creationId xmlns:a16="http://schemas.microsoft.com/office/drawing/2014/main" id="{76FEE34D-7A7E-E34E-7A42-35724DEB7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5488" y="6403975"/>
            <a:ext cx="1112837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1200" dirty="0">
                <a:solidFill>
                  <a:srgbClr val="898989"/>
                </a:solidFill>
                <a:latin typeface="Calibri" panose="020F0502020204030204" pitchFamily="34" charset="0"/>
              </a:rPr>
              <a:t>16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643A0FB-5D27-9A6B-3EB2-3F0614EBAB0E}"/>
              </a:ext>
            </a:extLst>
          </p:cNvPr>
          <p:cNvSpPr txBox="1"/>
          <p:nvPr/>
        </p:nvSpPr>
        <p:spPr>
          <a:xfrm>
            <a:off x="8153918" y="6169708"/>
            <a:ext cx="41587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</a:rPr>
              <a:t>Quelle: </a:t>
            </a:r>
            <a:r>
              <a:rPr lang="de-DE" sz="105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https://www.sueddeutsche.de/muenchen/muenchen-studentenstadt-wohnheim-brand-tote-1.5222204</a:t>
            </a:r>
            <a:endParaRPr lang="de-DE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C71CEC2-E0E5-0230-0BB8-137CDEFC26F9}"/>
              </a:ext>
            </a:extLst>
          </p:cNvPr>
          <p:cNvSpPr txBox="1"/>
          <p:nvPr/>
        </p:nvSpPr>
        <p:spPr>
          <a:xfrm>
            <a:off x="0" y="6220924"/>
            <a:ext cx="74031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Aus: Eder, L. (2023) </a:t>
            </a:r>
            <a:r>
              <a:rPr lang="de-DE" sz="12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Evaluierung der Maßnahmen des vorbeugenden Brand- und Gefahrenschutzes – Teil 8: Sonderbauten, aktuelle Entwicklungen (Lithium-Ionen-Batterien) und neue Bauweisen </a:t>
            </a:r>
            <a:r>
              <a:rPr lang="de-DE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[Master-Thesis]. Technische Universität München.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243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158D88-3CC9-41E9-A781-EF8BFB8C7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Wege der Fremdrettung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536BF3FD-F9AC-4902-A335-4A727FAB55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" y="1529584"/>
            <a:ext cx="5181600" cy="3665034"/>
          </a:xfrm>
        </p:spPr>
      </p:pic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DE8615D4-4202-49EF-8194-6DF1F1CDBF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11539"/>
            <a:ext cx="5181600" cy="3665034"/>
          </a:xfr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A921D9C-7065-4FB4-B088-1C1EDF81AFAE}"/>
              </a:ext>
            </a:extLst>
          </p:cNvPr>
          <p:cNvSpPr txBox="1"/>
          <p:nvPr/>
        </p:nvSpPr>
        <p:spPr>
          <a:xfrm>
            <a:off x="6191250" y="5072987"/>
            <a:ext cx="56769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Bewertung des Sicherheitsempfindens verschiedener Fremdrettungsmöglichkeiten (600 Pers.) </a:t>
            </a:r>
          </a:p>
          <a:p>
            <a:endParaRPr lang="de-DE" sz="16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DE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us:</a:t>
            </a:r>
          </a:p>
          <a:p>
            <a:pPr algn="l"/>
            <a:r>
              <a:rPr lang="de-DE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Pauli, I. (2020) </a:t>
            </a:r>
            <a:r>
              <a:rPr lang="de-DE" sz="12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Evaluierung der Maßnahmen des vorbeugenden Brand- und Gefahrenschutzes – Teil 3: Rettungswege in Wohngebäuden </a:t>
            </a:r>
            <a:r>
              <a:rPr lang="de-DE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[Master-Thesis]. Technische Universität München.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5729BCA-96C4-4CEB-B25B-AE390E56E976}"/>
              </a:ext>
            </a:extLst>
          </p:cNvPr>
          <p:cNvSpPr txBox="1"/>
          <p:nvPr/>
        </p:nvSpPr>
        <p:spPr>
          <a:xfrm>
            <a:off x="663819" y="5313965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Auswertung zu den Wegen der Fremdrettung; </a:t>
            </a:r>
            <a:br>
              <a:rPr lang="de-DE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Datensatzstand: n=900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5E1E0DAF-6E9A-A48D-6EB2-5CE820548363}"/>
              </a:ext>
            </a:extLst>
          </p:cNvPr>
          <p:cNvSpPr/>
          <p:nvPr/>
        </p:nvSpPr>
        <p:spPr>
          <a:xfrm rot="18897196">
            <a:off x="6928336" y="4459714"/>
            <a:ext cx="791307" cy="3060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0C0C480-9332-451C-8DC2-5AA7F5045779}"/>
              </a:ext>
            </a:extLst>
          </p:cNvPr>
          <p:cNvSpPr/>
          <p:nvPr/>
        </p:nvSpPr>
        <p:spPr>
          <a:xfrm>
            <a:off x="5957524" y="1358951"/>
            <a:ext cx="2896330" cy="4522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50D1957E-F48A-7432-32D0-81C4171C7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5488" y="6403975"/>
            <a:ext cx="1112837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1200" dirty="0">
                <a:solidFill>
                  <a:srgbClr val="898989"/>
                </a:solidFill>
                <a:latin typeface="Calibri" panose="020F0502020204030204" pitchFamily="34" charset="0"/>
              </a:rPr>
              <a:t>17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D875588-B388-D4A0-9EBB-C5DB77D8F62C}"/>
              </a:ext>
            </a:extLst>
          </p:cNvPr>
          <p:cNvSpPr txBox="1"/>
          <p:nvPr/>
        </p:nvSpPr>
        <p:spPr>
          <a:xfrm>
            <a:off x="657225" y="6035672"/>
            <a:ext cx="5046785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„Aus Sicht der Nutzer steht einer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Notleiteranlage als Rettungsweg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nichts entgegen.“</a:t>
            </a:r>
          </a:p>
        </p:txBody>
      </p:sp>
    </p:spTree>
    <p:extLst>
      <p:ext uri="{BB962C8B-B14F-4D97-AF65-F5344CB8AC3E}">
        <p14:creationId xmlns:p14="http://schemas.microsoft.com/office/powerpoint/2010/main" val="25981888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5314A0CA-DBF2-4506-7025-F932399FC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591" y="2743428"/>
            <a:ext cx="2620321" cy="33543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4D8EAE1-7425-97CC-D3B7-03CE6D2AC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Fremdrettung im Sonderbau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7B1D4EE-52EF-75DA-3B1D-64EFA99645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8000" y="1511999"/>
            <a:ext cx="5268000" cy="4664959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Feuerwehr muss in </a:t>
            </a:r>
            <a:r>
              <a:rPr lang="de-DE" b="1" dirty="0"/>
              <a:t>27% </a:t>
            </a:r>
            <a:r>
              <a:rPr lang="de-DE" dirty="0"/>
              <a:t>der Brände im </a:t>
            </a:r>
            <a:r>
              <a:rPr lang="de-DE" b="1" dirty="0"/>
              <a:t>Sonderbau</a:t>
            </a:r>
            <a:r>
              <a:rPr lang="de-DE" dirty="0"/>
              <a:t> retten – 	   Anspruch Grundsatzpapier</a:t>
            </a:r>
            <a:r>
              <a:rPr lang="de-DE" baseline="30000" dirty="0"/>
              <a:t>1</a:t>
            </a:r>
            <a:r>
              <a:rPr lang="de-DE" dirty="0"/>
              <a:t> VB?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2647A3A-78A1-653E-D226-D7DBA877C705}"/>
              </a:ext>
            </a:extLst>
          </p:cNvPr>
          <p:cNvSpPr txBox="1"/>
          <p:nvPr/>
        </p:nvSpPr>
        <p:spPr>
          <a:xfrm>
            <a:off x="114299" y="6211669"/>
            <a:ext cx="82559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0" i="0" u="none" strike="noStrike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  <a:r>
              <a:rPr lang="de-DE" sz="11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Famers, G. und </a:t>
            </a:r>
            <a:r>
              <a:rPr lang="de-DE" sz="11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Messerer</a:t>
            </a:r>
            <a:r>
              <a:rPr lang="de-DE" sz="11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 J. </a:t>
            </a:r>
            <a:r>
              <a:rPr lang="de-DE" sz="11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„Rettung von Personen“ und „wirksame Löscharbeiten“ - bauordnungsrechtliche Schutzziele mit Blick auf die Entrauchung: Ein Grundsatzpapier der Fachkommission Bauaufsicht. </a:t>
            </a:r>
            <a:r>
              <a:rPr lang="de-DE" sz="11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Verfügbar unter: </a:t>
            </a:r>
            <a:r>
              <a:rPr lang="de-DE" sz="11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hlinkClick r:id="rId4"/>
              </a:rPr>
              <a:t>https://www.is-argebau.de/verzeichnis.aspx?id=991&amp;o=991 </a:t>
            </a:r>
            <a:endParaRPr lang="de-DE" sz="1100" dirty="0"/>
          </a:p>
        </p:txBody>
      </p:sp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id="{E1FA138C-8C54-ED1A-8359-939C8D4954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7208589" y="1511999"/>
            <a:ext cx="3676899" cy="4361263"/>
          </a:xfrm>
        </p:spPr>
      </p:pic>
      <p:sp>
        <p:nvSpPr>
          <p:cNvPr id="14" name="Foliennummernplatzhalter 3">
            <a:extLst>
              <a:ext uri="{FF2B5EF4-FFF2-40B4-BE49-F238E27FC236}">
                <a16:creationId xmlns:a16="http://schemas.microsoft.com/office/drawing/2014/main" id="{7BFD622B-CF62-5482-AAA8-44FBDB59F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5488" y="6403975"/>
            <a:ext cx="1112837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1200" dirty="0">
                <a:solidFill>
                  <a:srgbClr val="898989"/>
                </a:solidFill>
                <a:latin typeface="Calibri" panose="020F050202020403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978919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55C35C-9F81-40CF-AFE1-11698E58A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Zusammenhang Zeit und Gebäudehöhe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9D008D9-B53C-0CC3-DE56-9A790FE3B6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0" t="1410" r="133"/>
          <a:stretch/>
        </p:blipFill>
        <p:spPr>
          <a:xfrm>
            <a:off x="45593" y="1355262"/>
            <a:ext cx="8667584" cy="5370969"/>
          </a:xfrm>
          <a:prstGeom prst="rect">
            <a:avLst/>
          </a:prstGeom>
        </p:spPr>
      </p:pic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45BE7F6-E63A-432D-9241-77116D97D4FC}"/>
              </a:ext>
            </a:extLst>
          </p:cNvPr>
          <p:cNvCxnSpPr>
            <a:cxnSpLocks/>
          </p:cNvCxnSpPr>
          <p:nvPr/>
        </p:nvCxnSpPr>
        <p:spPr>
          <a:xfrm flipV="1">
            <a:off x="1037492" y="4545623"/>
            <a:ext cx="7033846" cy="87923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82D8FEFF-4590-CA0F-1914-BE497888F3F6}"/>
              </a:ext>
            </a:extLst>
          </p:cNvPr>
          <p:cNvSpPr txBox="1"/>
          <p:nvPr/>
        </p:nvSpPr>
        <p:spPr>
          <a:xfrm>
            <a:off x="8713177" y="1219200"/>
            <a:ext cx="33586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Tendenz: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längere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Erkundungs- und Entwicklungszeit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je höher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das Gebäude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79CA5379-0FAC-FF56-AEAB-FA97D8D8F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9025" y="2142529"/>
            <a:ext cx="3006967" cy="39835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129E19F0-0DA5-D8CE-E720-E9D9331C8B54}"/>
              </a:ext>
            </a:extLst>
          </p:cNvPr>
          <p:cNvSpPr txBox="1"/>
          <p:nvPr/>
        </p:nvSpPr>
        <p:spPr>
          <a:xfrm>
            <a:off x="8818687" y="6126067"/>
            <a:ext cx="292783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Ergebnis: 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2023-06 Beiblatt zu den Qualitätskriterien für die Bedarfsplanung von Feuerwehren in Städten</a:t>
            </a:r>
            <a:endParaRPr lang="de-D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liennummernplatzhalter 3">
            <a:extLst>
              <a:ext uri="{FF2B5EF4-FFF2-40B4-BE49-F238E27FC236}">
                <a16:creationId xmlns:a16="http://schemas.microsoft.com/office/drawing/2014/main" id="{8EFF23D0-DC0C-4009-A960-F41975FA8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5488" y="6403975"/>
            <a:ext cx="1112837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1200" dirty="0">
                <a:solidFill>
                  <a:srgbClr val="898989"/>
                </a:solidFill>
                <a:latin typeface="Calibri" panose="020F0502020204030204" pitchFamily="34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470563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2">
            <a:extLst>
              <a:ext uri="{FF2B5EF4-FFF2-40B4-BE49-F238E27FC236}">
                <a16:creationId xmlns:a16="http://schemas.microsoft.com/office/drawing/2014/main" id="{8303F5DB-6DAF-45E1-9376-12F4BDAEB20E}"/>
              </a:ext>
            </a:extLst>
          </p:cNvPr>
          <p:cNvGrpSpPr>
            <a:grpSpLocks/>
          </p:cNvGrpSpPr>
          <p:nvPr/>
        </p:nvGrpSpPr>
        <p:grpSpPr bwMode="auto">
          <a:xfrm>
            <a:off x="11026775" y="381000"/>
            <a:ext cx="842963" cy="620713"/>
            <a:chOff x="4924" y="3839"/>
            <a:chExt cx="576" cy="424"/>
          </a:xfrm>
        </p:grpSpPr>
        <p:sp>
          <p:nvSpPr>
            <p:cNvPr id="4105" name="Freeform 21">
              <a:extLst>
                <a:ext uri="{FF2B5EF4-FFF2-40B4-BE49-F238E27FC236}">
                  <a16:creationId xmlns:a16="http://schemas.microsoft.com/office/drawing/2014/main" id="{5CD2865E-CBC5-4AF2-B944-29467F7E9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4" y="3978"/>
              <a:ext cx="148" cy="192"/>
            </a:xfrm>
            <a:custGeom>
              <a:avLst/>
              <a:gdLst>
                <a:gd name="T0" fmla="*/ 0 w 148"/>
                <a:gd name="T1" fmla="*/ 0 h 192"/>
                <a:gd name="T2" fmla="*/ 0 w 148"/>
                <a:gd name="T3" fmla="*/ 144 h 192"/>
                <a:gd name="T4" fmla="*/ 48 w 148"/>
                <a:gd name="T5" fmla="*/ 192 h 192"/>
                <a:gd name="T6" fmla="*/ 96 w 148"/>
                <a:gd name="T7" fmla="*/ 192 h 192"/>
                <a:gd name="T8" fmla="*/ 148 w 148"/>
                <a:gd name="T9" fmla="*/ 128 h 192"/>
                <a:gd name="T10" fmla="*/ 144 w 148"/>
                <a:gd name="T11" fmla="*/ 0 h 192"/>
                <a:gd name="T12" fmla="*/ 0 w 148"/>
                <a:gd name="T13" fmla="*/ 0 h 1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8" h="192">
                  <a:moveTo>
                    <a:pt x="0" y="0"/>
                  </a:moveTo>
                  <a:lnTo>
                    <a:pt x="0" y="144"/>
                  </a:lnTo>
                  <a:lnTo>
                    <a:pt x="48" y="192"/>
                  </a:lnTo>
                  <a:lnTo>
                    <a:pt x="96" y="192"/>
                  </a:lnTo>
                  <a:lnTo>
                    <a:pt x="148" y="128"/>
                  </a:lnTo>
                  <a:lnTo>
                    <a:pt x="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pic>
          <p:nvPicPr>
            <p:cNvPr id="4106" name="Picture 18">
              <a:extLst>
                <a:ext uri="{FF2B5EF4-FFF2-40B4-BE49-F238E27FC236}">
                  <a16:creationId xmlns:a16="http://schemas.microsoft.com/office/drawing/2014/main" id="{0C386526-0B95-41F7-B7B0-96AA388CC6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4" y="3839"/>
              <a:ext cx="576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99" name="Rectangle 2">
            <a:extLst>
              <a:ext uri="{FF2B5EF4-FFF2-40B4-BE49-F238E27FC236}">
                <a16:creationId xmlns:a16="http://schemas.microsoft.com/office/drawing/2014/main" id="{92DBFA32-836B-4BDA-951B-03B244B41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463" y="320675"/>
            <a:ext cx="10360025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2808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de-DE" altLang="de-DE" sz="3200" b="1" dirty="0">
                <a:latin typeface="Arial" panose="020B0604020202020204" pitchFamily="34" charset="0"/>
                <a:cs typeface="Arial" panose="020B0604020202020204" pitchFamily="34" charset="0"/>
              </a:rPr>
              <a:t>Aktuelle Herausforderungen für die Feuerwehren</a:t>
            </a: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67C52E70-3247-4B3E-89A5-92AC25A39F0E}"/>
              </a:ext>
            </a:extLst>
          </p:cNvPr>
          <p:cNvCxnSpPr>
            <a:cxnSpLocks/>
          </p:cNvCxnSpPr>
          <p:nvPr/>
        </p:nvCxnSpPr>
        <p:spPr>
          <a:xfrm>
            <a:off x="330200" y="1219200"/>
            <a:ext cx="11539538" cy="0"/>
          </a:xfrm>
          <a:prstGeom prst="line">
            <a:avLst/>
          </a:prstGeom>
          <a:ln w="508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4" name="Foliennummernplatzhalter 3">
            <a:extLst>
              <a:ext uri="{FF2B5EF4-FFF2-40B4-BE49-F238E27FC236}">
                <a16:creationId xmlns:a16="http://schemas.microsoft.com/office/drawing/2014/main" id="{378344D2-5F34-407D-BB88-FA87AB60F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5488" y="6403975"/>
            <a:ext cx="1112837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F64D5DC-F4C4-4D49-8F6C-CB6B0075F1A6}" type="slidenum">
              <a:rPr lang="de-DE" altLang="de-DE" sz="1200">
                <a:solidFill>
                  <a:srgbClr val="898989"/>
                </a:solidFill>
                <a:latin typeface="Calibri" panose="020F0502020204030204" pitchFamily="34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</a:t>
            </a:fld>
            <a:endParaRPr lang="de-DE" altLang="de-DE" sz="1200" dirty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14" name="Diagramm 13">
            <a:extLst>
              <a:ext uri="{FF2B5EF4-FFF2-40B4-BE49-F238E27FC236}">
                <a16:creationId xmlns:a16="http://schemas.microsoft.com/office/drawing/2014/main" id="{006878BA-3803-4305-8B65-F51B7D8CDB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8951136"/>
              </p:ext>
            </p:extLst>
          </p:nvPr>
        </p:nvGraphicFramePr>
        <p:xfrm>
          <a:off x="899591" y="1484783"/>
          <a:ext cx="8873673" cy="4919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98E76F-504E-C12B-31EE-6DBA75CC0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Löscharbeiten - Nutzung trockene Steigleitung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05FEA1-854A-63F2-552E-FFB9259042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8000" y="1511999"/>
            <a:ext cx="5250416" cy="4664959"/>
          </a:xfrm>
        </p:spPr>
        <p:txBody>
          <a:bodyPr>
            <a:normAutofit/>
          </a:bodyPr>
          <a:lstStyle/>
          <a:p>
            <a:r>
              <a:rPr lang="de-DE" dirty="0"/>
              <a:t>In </a:t>
            </a:r>
            <a:r>
              <a:rPr lang="de-DE" b="1" dirty="0"/>
              <a:t>12 %</a:t>
            </a:r>
            <a:r>
              <a:rPr lang="de-DE" dirty="0"/>
              <a:t> (n = 926) der Einsätze </a:t>
            </a:r>
            <a:r>
              <a:rPr lang="de-DE" b="1" dirty="0"/>
              <a:t>vorhanden</a:t>
            </a:r>
            <a:r>
              <a:rPr lang="de-DE" dirty="0"/>
              <a:t>, v. a. in GK 4 und 5</a:t>
            </a:r>
          </a:p>
          <a:p>
            <a:r>
              <a:rPr lang="de-DE" b="1" dirty="0"/>
              <a:t>Eingesetzt: 50 % </a:t>
            </a:r>
            <a:r>
              <a:rPr lang="de-DE" dirty="0"/>
              <a:t>(n=94)</a:t>
            </a:r>
          </a:p>
          <a:p>
            <a:r>
              <a:rPr lang="de-DE"/>
              <a:t>Ausreichend </a:t>
            </a:r>
            <a:r>
              <a:rPr lang="de-DE" dirty="0"/>
              <a:t>gut erkennbar</a:t>
            </a:r>
            <a:r>
              <a:rPr lang="de-DE" b="1" dirty="0"/>
              <a:t>?</a:t>
            </a:r>
          </a:p>
          <a:p>
            <a:r>
              <a:rPr lang="de-DE" b="1" dirty="0"/>
              <a:t>Freihalten Rettungswege von Schläuchen</a:t>
            </a:r>
          </a:p>
          <a:p>
            <a:pPr marL="0" indent="0">
              <a:buNone/>
            </a:pPr>
            <a:br>
              <a:rPr lang="de-DE" sz="2000" i="1" dirty="0"/>
            </a:br>
            <a:br>
              <a:rPr lang="de-DE" sz="2000" i="1" dirty="0"/>
            </a:br>
            <a:br>
              <a:rPr lang="de-DE" sz="2000" i="1" dirty="0"/>
            </a:br>
            <a:r>
              <a:rPr lang="de-DE" sz="2000" i="1" dirty="0"/>
              <a:t>„Wir nutzen </a:t>
            </a:r>
          </a:p>
          <a:p>
            <a:pPr marL="0" indent="0">
              <a:buNone/>
            </a:pPr>
            <a:r>
              <a:rPr lang="de-DE" sz="2000" i="1" dirty="0"/>
              <a:t>nur eigene </a:t>
            </a:r>
          </a:p>
          <a:p>
            <a:pPr marL="0" indent="0">
              <a:buNone/>
            </a:pPr>
            <a:r>
              <a:rPr lang="de-DE" sz="2000" i="1" dirty="0"/>
              <a:t>Schläuche!“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D4A360C0-D6E8-6B28-6041-76DE565E43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34" b="18684"/>
          <a:stretch/>
        </p:blipFill>
        <p:spPr>
          <a:xfrm>
            <a:off x="6113585" y="1511999"/>
            <a:ext cx="5879123" cy="4453660"/>
          </a:xfr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DA80253-3FBF-C1D8-4C15-40ECA1431A73}"/>
              </a:ext>
            </a:extLst>
          </p:cNvPr>
          <p:cNvSpPr txBox="1"/>
          <p:nvPr/>
        </p:nvSpPr>
        <p:spPr>
          <a:xfrm>
            <a:off x="6463891" y="5890084"/>
            <a:ext cx="5208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Einsatz vorhandene trockene Steigleitung in Relation zum Brandgeschoss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CEF4A3D-96E4-EB3E-CFEE-7C7E938649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t="11964" r="15128" b="25840"/>
          <a:stretch/>
        </p:blipFill>
        <p:spPr>
          <a:xfrm rot="5400000">
            <a:off x="3978569" y="4328882"/>
            <a:ext cx="2650215" cy="184254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50FC7EC-8EDC-521B-4649-11D5264CE4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80"/>
          <a:stretch/>
        </p:blipFill>
        <p:spPr>
          <a:xfrm>
            <a:off x="2622808" y="3925046"/>
            <a:ext cx="1744386" cy="2652714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96BE3C5-F850-22F8-2879-1780AFA21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5488" y="6403975"/>
            <a:ext cx="1112837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1200" dirty="0">
                <a:solidFill>
                  <a:srgbClr val="898989"/>
                </a:solidFill>
                <a:latin typeface="Calibri" panose="020F0502020204030204" pitchFamily="34" charset="0"/>
              </a:rPr>
              <a:t>20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13035E1-339C-B529-D44E-D114E8E677DD}"/>
              </a:ext>
            </a:extLst>
          </p:cNvPr>
          <p:cNvSpPr txBox="1"/>
          <p:nvPr/>
        </p:nvSpPr>
        <p:spPr>
          <a:xfrm>
            <a:off x="2534592" y="6555593"/>
            <a:ext cx="32177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Fotos: Branddirektion München</a:t>
            </a:r>
          </a:p>
        </p:txBody>
      </p:sp>
    </p:spTree>
    <p:extLst>
      <p:ext uri="{BB962C8B-B14F-4D97-AF65-F5344CB8AC3E}">
        <p14:creationId xmlns:p14="http://schemas.microsoft.com/office/powerpoint/2010/main" val="23537562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B178A9-9845-CEEF-2611-45C54CEC2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Sicherheit der Einsatzkräfte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1F011D5-01DD-6A4F-D727-9A6EB3D23CDD}"/>
              </a:ext>
            </a:extLst>
          </p:cNvPr>
          <p:cNvSpPr txBox="1"/>
          <p:nvPr/>
        </p:nvSpPr>
        <p:spPr>
          <a:xfrm>
            <a:off x="8958693" y="5130687"/>
            <a:ext cx="3233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9 % (relative Häufigkeit an verletzten Einsatzkräften unabhängig von Rauch- und Brandausbreitung)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82569D09-B3F2-A7EA-2410-346B04E19F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6" t="-837" r="46507" b="19068"/>
          <a:stretch/>
        </p:blipFill>
        <p:spPr>
          <a:xfrm>
            <a:off x="5873266" y="1282748"/>
            <a:ext cx="3121284" cy="5359723"/>
          </a:xfrm>
        </p:spPr>
      </p:pic>
      <p:sp>
        <p:nvSpPr>
          <p:cNvPr id="4" name="Wolke 3">
            <a:extLst>
              <a:ext uri="{FF2B5EF4-FFF2-40B4-BE49-F238E27FC236}">
                <a16:creationId xmlns:a16="http://schemas.microsoft.com/office/drawing/2014/main" id="{20CDD133-5A60-8788-AD3E-7ECBACA77B4C}"/>
              </a:ext>
            </a:extLst>
          </p:cNvPr>
          <p:cNvSpPr/>
          <p:nvPr/>
        </p:nvSpPr>
        <p:spPr>
          <a:xfrm>
            <a:off x="6791726" y="4484548"/>
            <a:ext cx="624254" cy="492370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Wolke 6">
            <a:extLst>
              <a:ext uri="{FF2B5EF4-FFF2-40B4-BE49-F238E27FC236}">
                <a16:creationId xmlns:a16="http://schemas.microsoft.com/office/drawing/2014/main" id="{14E30976-07FE-C2AB-3FE4-DBE6BD6BE5C9}"/>
              </a:ext>
            </a:extLst>
          </p:cNvPr>
          <p:cNvSpPr/>
          <p:nvPr/>
        </p:nvSpPr>
        <p:spPr>
          <a:xfrm>
            <a:off x="7875209" y="4484548"/>
            <a:ext cx="624254" cy="492370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64DC16B-36FD-7AB8-1282-8A331FFDD17F}"/>
              </a:ext>
            </a:extLst>
          </p:cNvPr>
          <p:cNvSpPr txBox="1"/>
          <p:nvPr/>
        </p:nvSpPr>
        <p:spPr>
          <a:xfrm>
            <a:off x="381447" y="1371796"/>
            <a:ext cx="56042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Zusammenhang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zwischen Rauch- und Brandausbreitung sowie verletzter Einsatzkräfte</a:t>
            </a:r>
          </a:p>
          <a:p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Tendenz: Wenn 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Brandausbreitung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über die Nutzungseinheit hinaus, gibt es 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häufiger verletzte Einsatzkräfte</a:t>
            </a:r>
          </a:p>
        </p:txBody>
      </p:sp>
      <p:sp>
        <p:nvSpPr>
          <p:cNvPr id="3" name="Foliennummernplatzhalter 3">
            <a:extLst>
              <a:ext uri="{FF2B5EF4-FFF2-40B4-BE49-F238E27FC236}">
                <a16:creationId xmlns:a16="http://schemas.microsoft.com/office/drawing/2014/main" id="{8DB3F6C7-963F-7CEB-4C44-7E6D70CB7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5488" y="6403975"/>
            <a:ext cx="1112837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1200" dirty="0">
                <a:solidFill>
                  <a:srgbClr val="898989"/>
                </a:solidFill>
                <a:latin typeface="Calibri" panose="020F0502020204030204" pitchFamily="34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953679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B178A9-9845-CEEF-2611-45C54CEC2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Sicherheit der Einsatzkräfte </a:t>
            </a:r>
          </a:p>
        </p:txBody>
      </p:sp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712BE2DA-57A6-861D-4610-624724126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999" y="1833460"/>
            <a:ext cx="10630937" cy="502454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e-DE" dirty="0"/>
              <a:t>Zusammenhang verletzter Einsatzkräfte ↔ Feuerwiderstandsklasse</a:t>
            </a:r>
          </a:p>
          <a:p>
            <a:endParaRPr lang="de-DE" dirty="0">
              <a:highlight>
                <a:srgbClr val="FFFF00"/>
              </a:highlight>
            </a:endParaRPr>
          </a:p>
          <a:p>
            <a:endParaRPr lang="de-DE" dirty="0">
              <a:highlight>
                <a:srgbClr val="FFFF00"/>
              </a:highlight>
            </a:endParaRPr>
          </a:p>
          <a:p>
            <a:endParaRPr lang="de-DE" dirty="0">
              <a:highlight>
                <a:srgbClr val="FFFF00"/>
              </a:highlight>
            </a:endParaRPr>
          </a:p>
          <a:p>
            <a:endParaRPr lang="de-DE" dirty="0">
              <a:highlight>
                <a:srgbClr val="FFFF00"/>
              </a:highlight>
            </a:endParaRPr>
          </a:p>
          <a:p>
            <a:endParaRPr lang="de-DE" dirty="0">
              <a:highlight>
                <a:srgbClr val="FFFF00"/>
              </a:highlight>
            </a:endParaRPr>
          </a:p>
          <a:p>
            <a:endParaRPr lang="de-DE" dirty="0">
              <a:highlight>
                <a:srgbClr val="FFFF00"/>
              </a:highlight>
            </a:endParaRPr>
          </a:p>
          <a:p>
            <a:endParaRPr lang="de-DE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Je </a:t>
            </a:r>
            <a:r>
              <a:rPr lang="de-DE" b="1" dirty="0"/>
              <a:t>höher </a:t>
            </a:r>
            <a:r>
              <a:rPr lang="de-DE" dirty="0"/>
              <a:t>die</a:t>
            </a:r>
            <a:r>
              <a:rPr lang="de-DE" b="1" dirty="0"/>
              <a:t> Feuerwiderstandsklasse</a:t>
            </a:r>
            <a:r>
              <a:rPr lang="de-DE" dirty="0"/>
              <a:t>, desto </a:t>
            </a:r>
            <a:r>
              <a:rPr lang="de-DE" b="1" dirty="0"/>
              <a:t>geringer</a:t>
            </a:r>
            <a:r>
              <a:rPr lang="de-DE" dirty="0"/>
              <a:t> ist die Wahrscheinlichkeit für </a:t>
            </a:r>
            <a:r>
              <a:rPr lang="de-DE" b="1" dirty="0"/>
              <a:t>verletzte Einsatzkräfte </a:t>
            </a:r>
            <a:r>
              <a:rPr lang="de-DE" dirty="0"/>
              <a:t>(statistische Modellierung mit Bayes Netz)</a:t>
            </a:r>
          </a:p>
          <a:p>
            <a:pPr marL="0" indent="0">
              <a:buNone/>
            </a:pPr>
            <a:endParaRPr lang="de-DE" sz="1300" dirty="0"/>
          </a:p>
          <a:p>
            <a:pPr marL="0" indent="0">
              <a:buNone/>
            </a:pPr>
            <a:r>
              <a:rPr lang="de-DE" sz="1400" dirty="0"/>
              <a:t>Aus: Steinbauer, K. (2022) </a:t>
            </a:r>
            <a:r>
              <a:rPr lang="de-DE" sz="14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Evaluierung der Maßnahmen des vorbeugenden Brand- und Gefahrenschutzes – Teil 7: Methodenentwicklung zur Untersuchung von Wechselbeziehungen zwischen vorbeugendem und abwehrendem Brandschutz </a:t>
            </a:r>
            <a:r>
              <a:rPr lang="de-DE" sz="1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[Master-Thesis]. Technische Universität München.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DE" dirty="0">
              <a:highlight>
                <a:srgbClr val="FFFF00"/>
              </a:highlight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64DC16B-36FD-7AB8-1282-8A331FFDD17F}"/>
              </a:ext>
            </a:extLst>
          </p:cNvPr>
          <p:cNvSpPr txBox="1"/>
          <p:nvPr/>
        </p:nvSpPr>
        <p:spPr>
          <a:xfrm>
            <a:off x="381447" y="1371796"/>
            <a:ext cx="9213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Feuerwiderstandsdauer = Sicherheit der Einsatzkräfte</a:t>
            </a:r>
          </a:p>
        </p:txBody>
      </p:sp>
      <p:sp>
        <p:nvSpPr>
          <p:cNvPr id="3" name="Foliennummernplatzhalter 3">
            <a:extLst>
              <a:ext uri="{FF2B5EF4-FFF2-40B4-BE49-F238E27FC236}">
                <a16:creationId xmlns:a16="http://schemas.microsoft.com/office/drawing/2014/main" id="{8DB3F6C7-963F-7CEB-4C44-7E6D70CB7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5488" y="6403975"/>
            <a:ext cx="1112837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1200" dirty="0">
                <a:solidFill>
                  <a:srgbClr val="898989"/>
                </a:solidFill>
                <a:latin typeface="Calibri" panose="020F0502020204030204" pitchFamily="34" charset="0"/>
              </a:rPr>
              <a:t>22</a:t>
            </a:r>
          </a:p>
        </p:txBody>
      </p:sp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C6596227-EF2C-0348-E2C0-E875D8CF7E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9276886"/>
              </p:ext>
            </p:extLst>
          </p:nvPr>
        </p:nvGraphicFramePr>
        <p:xfrm>
          <a:off x="2174789" y="2366664"/>
          <a:ext cx="6813763" cy="2998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068270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98E76F-504E-C12B-31EE-6DBA75CC0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Angriffswege der Feuerwehr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05FEA1-854A-63F2-552E-FFB9259042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40776" y="5741100"/>
            <a:ext cx="5181600" cy="102897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de-DE" b="1" dirty="0"/>
              <a:t>Häufiger verletzte </a:t>
            </a:r>
            <a:r>
              <a:rPr lang="de-DE" dirty="0"/>
              <a:t>Einsatzkräfte, wenn es </a:t>
            </a:r>
            <a:r>
              <a:rPr lang="de-DE" b="1" dirty="0"/>
              <a:t>Probleme bei der Entrauchung</a:t>
            </a:r>
            <a:r>
              <a:rPr lang="de-DE" dirty="0"/>
              <a:t> verrauchter Angriffswege gibt.</a:t>
            </a:r>
            <a:endParaRPr lang="de-DE" b="1" dirty="0"/>
          </a:p>
          <a:p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2A40AC2-0CB5-EB82-FD5A-08E0C3FF29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03" b="17820"/>
          <a:stretch/>
        </p:blipFill>
        <p:spPr>
          <a:xfrm>
            <a:off x="6257561" y="1385816"/>
            <a:ext cx="5634222" cy="4417107"/>
          </a:xfrm>
          <a:prstGeom prst="rect">
            <a:avLst/>
          </a:prstGeom>
        </p:spPr>
      </p:pic>
      <p:sp>
        <p:nvSpPr>
          <p:cNvPr id="6" name="Wolke 5">
            <a:extLst>
              <a:ext uri="{FF2B5EF4-FFF2-40B4-BE49-F238E27FC236}">
                <a16:creationId xmlns:a16="http://schemas.microsoft.com/office/drawing/2014/main" id="{0764E90E-96C5-C1CD-4105-920CF18A374B}"/>
              </a:ext>
            </a:extLst>
          </p:cNvPr>
          <p:cNvSpPr/>
          <p:nvPr/>
        </p:nvSpPr>
        <p:spPr>
          <a:xfrm>
            <a:off x="7029118" y="4247156"/>
            <a:ext cx="624254" cy="492370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Wolke 6">
            <a:extLst>
              <a:ext uri="{FF2B5EF4-FFF2-40B4-BE49-F238E27FC236}">
                <a16:creationId xmlns:a16="http://schemas.microsoft.com/office/drawing/2014/main" id="{F49AB98B-A460-272C-B713-2514DCA1F8DD}"/>
              </a:ext>
            </a:extLst>
          </p:cNvPr>
          <p:cNvSpPr/>
          <p:nvPr/>
        </p:nvSpPr>
        <p:spPr>
          <a:xfrm>
            <a:off x="8112802" y="4247156"/>
            <a:ext cx="624254" cy="492370"/>
          </a:xfrm>
          <a:prstGeom prst="clou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dirty="0">
                <a:solidFill>
                  <a:srgbClr val="FF0000"/>
                </a:solidFill>
              </a:rPr>
              <a:t>X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E8AE064-90B3-C864-455B-8F7E2A07A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792" y="2376691"/>
            <a:ext cx="5200083" cy="3885486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85A74BDF-CC00-5324-FD31-4E305E4E613E}"/>
              </a:ext>
            </a:extLst>
          </p:cNvPr>
          <p:cNvSpPr txBox="1"/>
          <p:nvPr/>
        </p:nvSpPr>
        <p:spPr>
          <a:xfrm>
            <a:off x="615461" y="1382447"/>
            <a:ext cx="3824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42 %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 (n=929): Angriffswege 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verraucht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FB7073-A712-EA4D-06E6-D216AFB7D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5488" y="6403975"/>
            <a:ext cx="1112837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1200" dirty="0">
                <a:solidFill>
                  <a:srgbClr val="898989"/>
                </a:solidFill>
                <a:latin typeface="Calibri" panose="020F0502020204030204" pitchFamily="34" charset="0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406597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8561AD-48CF-344C-FFDB-D36F12FE8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26" y="247990"/>
            <a:ext cx="11754805" cy="854074"/>
          </a:xfrm>
        </p:spPr>
        <p:txBody>
          <a:bodyPr>
            <a:normAutofit fontScale="90000"/>
          </a:bodyPr>
          <a:lstStyle/>
          <a:p>
            <a:r>
              <a:rPr lang="de-DE" dirty="0"/>
              <a:t>Holzbauweise</a:t>
            </a:r>
            <a:br>
              <a:rPr lang="de-DE" dirty="0"/>
            </a:br>
            <a:r>
              <a:rPr lang="de-DE" sz="2700" dirty="0"/>
              <a:t>Datenlage ermöglicht noch keine Unterscheidung mit/ohne </a:t>
            </a:r>
            <a:br>
              <a:rPr lang="de-DE" sz="2700" dirty="0"/>
            </a:br>
            <a:r>
              <a:rPr lang="de-DE" sz="2700" dirty="0"/>
              <a:t>Kapselung und mit/ohne Begrenzung brennbare Oberflächen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B851E2C-5192-5717-3180-824C7835659A}"/>
              </a:ext>
            </a:extLst>
          </p:cNvPr>
          <p:cNvSpPr txBox="1"/>
          <p:nvPr/>
        </p:nvSpPr>
        <p:spPr>
          <a:xfrm>
            <a:off x="6216162" y="1511999"/>
            <a:ext cx="58820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Tendenz: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Höhere Brandausbreitung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Höhere Löschwassermenge</a:t>
            </a:r>
          </a:p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im Vergleich zu konventioneller Bauweise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A6D3921-F12E-27CD-6AAA-0139E42ED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69" y="1371600"/>
            <a:ext cx="2338157" cy="298877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D21414B-7CCF-DD6A-565D-523546E16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358" y="1383767"/>
            <a:ext cx="2926112" cy="289726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70F41E1-3A40-0677-6B73-3A420B4078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42"/>
          <a:stretch/>
        </p:blipFill>
        <p:spPr>
          <a:xfrm>
            <a:off x="6216161" y="3374458"/>
            <a:ext cx="2643516" cy="280851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D485B10-4CEE-13A5-9C45-5CA8527429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7486" y="3374458"/>
            <a:ext cx="2986345" cy="2927481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AE8549C6-859A-CBAB-AC18-CFD7B417A6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0358" y="4325815"/>
            <a:ext cx="3044032" cy="245737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D4D1F19D-B766-A2A3-F160-251472AD199C}"/>
              </a:ext>
            </a:extLst>
          </p:cNvPr>
          <p:cNvSpPr txBox="1"/>
          <p:nvPr/>
        </p:nvSpPr>
        <p:spPr>
          <a:xfrm>
            <a:off x="259026" y="6327923"/>
            <a:ext cx="2926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Brand Kita 2022 in Nürnberg </a:t>
            </a:r>
          </a:p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Foto: Branddirektion München</a:t>
            </a:r>
          </a:p>
        </p:txBody>
      </p:sp>
      <p:sp>
        <p:nvSpPr>
          <p:cNvPr id="22" name="Foliennummernplatzhalter 3">
            <a:extLst>
              <a:ext uri="{FF2B5EF4-FFF2-40B4-BE49-F238E27FC236}">
                <a16:creationId xmlns:a16="http://schemas.microsoft.com/office/drawing/2014/main" id="{B6D4CE11-169F-B136-C387-DDBBBC9B8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5488" y="6403975"/>
            <a:ext cx="1112837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1200" dirty="0">
                <a:solidFill>
                  <a:srgbClr val="898989"/>
                </a:solidFill>
                <a:latin typeface="Calibri" panose="020F0502020204030204" pitchFamily="34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356725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E6E45B-22CF-E283-F2B0-1A0A3AB1A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Holzweichfaserdämmung – Löschen fast unmöglich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8351424D-D2E0-866C-74B5-C5EAA4887F27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386863" y="1341718"/>
            <a:ext cx="2971762" cy="413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de-DE" dirty="0"/>
              <a:t>Brandbekämpfung</a:t>
            </a:r>
          </a:p>
          <a:p>
            <a:r>
              <a:rPr lang="de-DE" dirty="0"/>
              <a:t>Glimmende Dämmstoffe sind de facto </a:t>
            </a:r>
            <a:r>
              <a:rPr lang="de-DE" b="1" dirty="0"/>
              <a:t>nicht löschbar </a:t>
            </a:r>
            <a:r>
              <a:rPr lang="de-DE" dirty="0"/>
              <a:t>(hydrophobes Material)</a:t>
            </a:r>
          </a:p>
          <a:p>
            <a:r>
              <a:rPr lang="de-DE" b="1" dirty="0"/>
              <a:t>Vollständig ausbauen </a:t>
            </a:r>
            <a:r>
              <a:rPr lang="de-DE" dirty="0"/>
              <a:t>notwendig</a:t>
            </a:r>
          </a:p>
          <a:p>
            <a:pPr marL="285750" indent="-285750">
              <a:buFontTx/>
              <a:buChar char="-"/>
            </a:pPr>
            <a:endParaRPr lang="de-DE" dirty="0"/>
          </a:p>
        </p:txBody>
      </p:sp>
      <p:pic>
        <p:nvPicPr>
          <p:cNvPr id="7" name="Inhaltsplatzhalter 15">
            <a:extLst>
              <a:ext uri="{FF2B5EF4-FFF2-40B4-BE49-F238E27FC236}">
                <a16:creationId xmlns:a16="http://schemas.microsoft.com/office/drawing/2014/main" id="{C6484A14-11C2-E11E-D804-28BDEB72B4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9" r="32650"/>
          <a:stretch/>
        </p:blipFill>
        <p:spPr>
          <a:xfrm>
            <a:off x="6252764" y="4103736"/>
            <a:ext cx="2891793" cy="233283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6D7EC06-364B-3457-9DF9-60571C817C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457" y="1341718"/>
            <a:ext cx="5419725" cy="2709863"/>
          </a:xfrm>
          <a:prstGeom prst="rect">
            <a:avLst/>
          </a:prstGeom>
        </p:spPr>
      </p:pic>
      <p:sp>
        <p:nvSpPr>
          <p:cNvPr id="10" name="Flussdiagramm: Verbinder 9">
            <a:extLst>
              <a:ext uri="{FF2B5EF4-FFF2-40B4-BE49-F238E27FC236}">
                <a16:creationId xmlns:a16="http://schemas.microsoft.com/office/drawing/2014/main" id="{2899B337-3C6C-C8FA-0C2B-354BBE63ADB1}"/>
              </a:ext>
            </a:extLst>
          </p:cNvPr>
          <p:cNvSpPr/>
          <p:nvPr/>
        </p:nvSpPr>
        <p:spPr>
          <a:xfrm>
            <a:off x="8598876" y="2428712"/>
            <a:ext cx="465992" cy="395654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C3D4EBC9-C2CF-AB4B-3EC7-5F46B12FA2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4"/>
          <a:stretch/>
        </p:blipFill>
        <p:spPr>
          <a:xfrm rot="5400000">
            <a:off x="3226987" y="1567201"/>
            <a:ext cx="3170695" cy="271973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2DE2D740-A777-583C-53A8-68A04F872B96}"/>
              </a:ext>
            </a:extLst>
          </p:cNvPr>
          <p:cNvSpPr txBox="1"/>
          <p:nvPr/>
        </p:nvSpPr>
        <p:spPr>
          <a:xfrm>
            <a:off x="246797" y="5236238"/>
            <a:ext cx="60974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Schraube eindrehen kann Entzündung </a:t>
            </a:r>
            <a:b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/ Glimmen auslösen – Reibungswärme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Kapselung ist durch Dübel funktionslos – </a:t>
            </a:r>
            <a:b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1 Loch reicht! z. B. Schrankaufhängung</a:t>
            </a:r>
            <a:endParaRPr lang="de-DE" dirty="0"/>
          </a:p>
        </p:txBody>
      </p:sp>
      <p:sp>
        <p:nvSpPr>
          <p:cNvPr id="17" name="CustomShape 10">
            <a:extLst>
              <a:ext uri="{FF2B5EF4-FFF2-40B4-BE49-F238E27FC236}">
                <a16:creationId xmlns:a16="http://schemas.microsoft.com/office/drawing/2014/main" id="{687C243B-79BD-5731-8102-AB1FDF4B7A8A}"/>
              </a:ext>
            </a:extLst>
          </p:cNvPr>
          <p:cNvSpPr/>
          <p:nvPr/>
        </p:nvSpPr>
        <p:spPr>
          <a:xfrm>
            <a:off x="3452468" y="4529246"/>
            <a:ext cx="2891793" cy="58447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900" b="1" dirty="0">
                <a:solidFill>
                  <a:srgbClr val="000000"/>
                </a:solidFill>
                <a:latin typeface="Arial"/>
              </a:rPr>
              <a:t>Dachstuhlbrand mit Holzweichfaser 2023 in München, 200 Einsatzkräfte, 22h Einsatzdauer</a:t>
            </a:r>
          </a:p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</a:rPr>
              <a:t>Fotos: Branddirektion München</a:t>
            </a:r>
          </a:p>
          <a:p>
            <a:pPr>
              <a:lnSpc>
                <a:spcPct val="100000"/>
              </a:lnSpc>
            </a:pPr>
            <a:endParaRPr lang="de-DE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liennummernplatzhalter 3">
            <a:extLst>
              <a:ext uri="{FF2B5EF4-FFF2-40B4-BE49-F238E27FC236}">
                <a16:creationId xmlns:a16="http://schemas.microsoft.com/office/drawing/2014/main" id="{2C247587-DF95-E3DC-6210-81A6C3F15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5488" y="6403975"/>
            <a:ext cx="1112837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1200" dirty="0">
                <a:solidFill>
                  <a:srgbClr val="898989"/>
                </a:solidFill>
                <a:latin typeface="Calibri" panose="020F0502020204030204" pitchFamily="34" charset="0"/>
              </a:rPr>
              <a:t>25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1CB93E1-476D-A054-D23F-5B67F449E312}"/>
              </a:ext>
            </a:extLst>
          </p:cNvPr>
          <p:cNvSpPr txBox="1"/>
          <p:nvPr/>
        </p:nvSpPr>
        <p:spPr>
          <a:xfrm>
            <a:off x="6245457" y="6469755"/>
            <a:ext cx="314227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https://www.presseportal.de/blaulicht/pm/131419/5555321</a:t>
            </a:r>
            <a:endParaRPr lang="de-DE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9EC24FC-F207-DA47-BC7A-D120431518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5120" y="4103734"/>
            <a:ext cx="2440062" cy="2339305"/>
          </a:xfrm>
          <a:prstGeom prst="rect">
            <a:avLst/>
          </a:prstGeom>
        </p:spPr>
      </p:pic>
      <p:sp>
        <p:nvSpPr>
          <p:cNvPr id="11" name="Flussdiagramm: Verbinder 10">
            <a:extLst>
              <a:ext uri="{FF2B5EF4-FFF2-40B4-BE49-F238E27FC236}">
                <a16:creationId xmlns:a16="http://schemas.microsoft.com/office/drawing/2014/main" id="{55BCC256-BAC7-EDCE-53CB-2C9246DC1007}"/>
              </a:ext>
            </a:extLst>
          </p:cNvPr>
          <p:cNvSpPr/>
          <p:nvPr/>
        </p:nvSpPr>
        <p:spPr>
          <a:xfrm>
            <a:off x="10307515" y="4915891"/>
            <a:ext cx="465992" cy="948577"/>
          </a:xfrm>
          <a:prstGeom prst="flowChartConnector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18694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E6E45B-22CF-E283-F2B0-1A0A3AB1A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Holzweichfaser: Gefahr Kohlenstoffmonoxid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BAEB06B-D64E-5E92-C7EA-A549DB15ED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0" t="22840" r="33379" b="36996"/>
          <a:stretch/>
        </p:blipFill>
        <p:spPr>
          <a:xfrm>
            <a:off x="5758584" y="1992489"/>
            <a:ext cx="3672408" cy="25028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55F4733-74E7-CA76-7512-AA148C7661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3" t="13787" r="53793" b="56842"/>
          <a:stretch/>
        </p:blipFill>
        <p:spPr>
          <a:xfrm>
            <a:off x="9781546" y="1436688"/>
            <a:ext cx="1910200" cy="31266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CustomShape 10">
            <a:extLst>
              <a:ext uri="{FF2B5EF4-FFF2-40B4-BE49-F238E27FC236}">
                <a16:creationId xmlns:a16="http://schemas.microsoft.com/office/drawing/2014/main" id="{C3F0B461-2C36-0361-E61F-887AB449A09D}"/>
              </a:ext>
            </a:extLst>
          </p:cNvPr>
          <p:cNvSpPr/>
          <p:nvPr/>
        </p:nvSpPr>
        <p:spPr>
          <a:xfrm>
            <a:off x="8883903" y="6446955"/>
            <a:ext cx="3359362" cy="364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de-DE" sz="900" dirty="0">
                <a:solidFill>
                  <a:srgbClr val="000000"/>
                </a:solidFill>
                <a:latin typeface="Arial"/>
              </a:rPr>
              <a:t>Quelle: </a:t>
            </a:r>
            <a:r>
              <a:rPr lang="de-DE" sz="900" b="1" dirty="0">
                <a:solidFill>
                  <a:srgbClr val="000000"/>
                </a:solidFill>
                <a:latin typeface="Arial"/>
              </a:rPr>
              <a:t>Deutsche Feuerwehr-Zeitung Brandschutz Ausgabe 04/2015  Verlag W. Kohlhammer</a:t>
            </a:r>
            <a:endParaRPr sz="28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E0CC4D7-0568-801F-BD3A-B3C5627F54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3" t="69094" r="50631" b="13622"/>
          <a:stretch/>
        </p:blipFill>
        <p:spPr>
          <a:xfrm>
            <a:off x="9139538" y="4734399"/>
            <a:ext cx="2411162" cy="170411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169B293-92BD-34F0-EA72-67A536AFB6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56" t="20041" r="35185" b="57593"/>
          <a:stretch/>
        </p:blipFill>
        <p:spPr>
          <a:xfrm>
            <a:off x="5758584" y="4614403"/>
            <a:ext cx="3136365" cy="2048793"/>
          </a:xfrm>
          <a:prstGeom prst="rect">
            <a:avLst/>
          </a:prstGeom>
          <a:ln>
            <a:noFill/>
          </a:ln>
          <a:effectLst/>
        </p:spPr>
      </p:pic>
      <p:sp>
        <p:nvSpPr>
          <p:cNvPr id="19" name="Inhaltsplatzhalter 18">
            <a:extLst>
              <a:ext uri="{FF2B5EF4-FFF2-40B4-BE49-F238E27FC236}">
                <a16:creationId xmlns:a16="http://schemas.microsoft.com/office/drawing/2014/main" id="{7F3C88D0-0EF6-C857-86DE-741B8538F9D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sz="2000" b="1" dirty="0"/>
              <a:t>Glimmen = CO Freisetzung</a:t>
            </a:r>
          </a:p>
          <a:p>
            <a:r>
              <a:rPr lang="de-DE" sz="2000" b="1" dirty="0"/>
              <a:t>CO Diffusion                                            =   </a:t>
            </a:r>
            <a:r>
              <a:rPr lang="de-DE" sz="2000" dirty="0"/>
              <a:t>                                   Rauchausbreitung durch Wände (auch Beton!)                                                        </a:t>
            </a:r>
            <a:r>
              <a:rPr lang="de-DE" sz="2000" b="1" dirty="0"/>
              <a:t>= </a:t>
            </a:r>
            <a:r>
              <a:rPr lang="de-DE" sz="2000" dirty="0"/>
              <a:t>                                                     mehrere Tote in </a:t>
            </a:r>
            <a:r>
              <a:rPr lang="de-DE" sz="2000" b="1" dirty="0"/>
              <a:t>anderen Nutzungseinheiten </a:t>
            </a:r>
            <a:r>
              <a:rPr lang="de-DE" sz="2000" dirty="0"/>
              <a:t>zu erwarten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6254D70-1AA6-DCFD-21F3-AA0EB8088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5488" y="6403975"/>
            <a:ext cx="1112837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1200" dirty="0">
                <a:solidFill>
                  <a:srgbClr val="898989"/>
                </a:solidFill>
                <a:latin typeface="Calibri" panose="020F0502020204030204" pitchFamily="34" charset="0"/>
              </a:rPr>
              <a:t>26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F3095EF-4A5C-1291-35B7-2E8A30552020}"/>
              </a:ext>
            </a:extLst>
          </p:cNvPr>
          <p:cNvSpPr txBox="1"/>
          <p:nvPr/>
        </p:nvSpPr>
        <p:spPr>
          <a:xfrm>
            <a:off x="0" y="5549452"/>
            <a:ext cx="5758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Wegner, S.; Kaufmann J.; Butscher, D. (2021) 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>Forschungsbericht Nr. 209: Untersuchung der Permeation von Kohlenstoffmonoxid durch komplette Wandaufbauten 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[Forschungsbericht]. Heyrothsberge: Ständige Konferenz der Innenminister und –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senatoren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der Länder, Arbeitskreis V, Ausschuss für Feuerwehrangelegenheiten, Katastrophenschutz und zivile Verteidigung. Verfügbar unter: 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Bericht 209: Untersuchung der Permeation von Kohlenstoffmonoxid durch komplette Wandaufbauten</a:t>
            </a:r>
            <a:endParaRPr lang="de-D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F4FA254-4695-3788-2DBF-0C2533303DCB}"/>
              </a:ext>
            </a:extLst>
          </p:cNvPr>
          <p:cNvSpPr txBox="1"/>
          <p:nvPr/>
        </p:nvSpPr>
        <p:spPr>
          <a:xfrm>
            <a:off x="-7368" y="4465964"/>
            <a:ext cx="5765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Seliger, U.; Wegner, S.; Voigt-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Jungton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, J. (2019) </a:t>
            </a:r>
            <a:r>
              <a:rPr lang="de-DE" sz="1100" i="1" dirty="0">
                <a:latin typeface="Arial" panose="020B0604020202020204" pitchFamily="34" charset="0"/>
                <a:cs typeface="Arial" panose="020B0604020202020204" pitchFamily="34" charset="0"/>
              </a:rPr>
              <a:t>Forschungsbericht Nr. 195: Untersuchung der Diffusion von Kohlenstoffmonoxid durch Baustoffe 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[Forschungsbericht]. Heyrothsberge: Ständige Konferenz der Innenminister und –</a:t>
            </a:r>
            <a:r>
              <a:rPr lang="de-DE" sz="1100" dirty="0" err="1">
                <a:latin typeface="Arial" panose="020B0604020202020204" pitchFamily="34" charset="0"/>
                <a:cs typeface="Arial" panose="020B0604020202020204" pitchFamily="34" charset="0"/>
              </a:rPr>
              <a:t>senatoren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der Länder, Arbeitskreis V, Ausschuss für Feuerwehrangelegenheiten, Katastrophenschutz und zivile Verteidigung. Verfügbar unter: 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  <a:hlinkClick r:id="rId8" tooltip="Unter diesem Link erhalten Sie weitere Informationen"/>
              </a:rPr>
              <a:t>Bericht 195: Untersuchung der Diffusion von Kohlenstoffmonoxid durch Baustoffe</a:t>
            </a:r>
            <a:endParaRPr lang="de-D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EDEA10B-6D19-B5D7-7FBB-4696DAC962E9}"/>
              </a:ext>
            </a:extLst>
          </p:cNvPr>
          <p:cNvSpPr txBox="1"/>
          <p:nvPr/>
        </p:nvSpPr>
        <p:spPr>
          <a:xfrm>
            <a:off x="0" y="4208936"/>
            <a:ext cx="57659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</a:rPr>
              <a:t>Brandschutzforschung der Bundesländer: </a:t>
            </a:r>
          </a:p>
        </p:txBody>
      </p:sp>
    </p:spTree>
    <p:extLst>
      <p:ext uri="{BB962C8B-B14F-4D97-AF65-F5344CB8AC3E}">
        <p14:creationId xmlns:p14="http://schemas.microsoft.com/office/powerpoint/2010/main" val="30342849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E6E45B-22CF-E283-F2B0-1A0A3AB1A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Mehrwert der VB-Einsatzstellenbewertung für jede Feuerwehr </a:t>
            </a:r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C4256E85-8E7C-A063-B288-FC0D5CCEB63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de-DE" dirty="0"/>
              <a:t>Intern:</a:t>
            </a:r>
          </a:p>
          <a:p>
            <a:pPr>
              <a:lnSpc>
                <a:spcPct val="120000"/>
              </a:lnSpc>
            </a:pPr>
            <a:r>
              <a:rPr lang="de-DE" dirty="0"/>
              <a:t>Kontinuierlicher Verbesserungsprozess im Rahmen des Qualitätsmanagements möglich, z.B. </a:t>
            </a:r>
          </a:p>
          <a:p>
            <a:pPr lvl="1">
              <a:lnSpc>
                <a:spcPct val="120000"/>
              </a:lnSpc>
            </a:pPr>
            <a:r>
              <a:rPr lang="de-DE" dirty="0"/>
              <a:t>Ausbildung: wird nach den VB Schutzzielen ausgebildet</a:t>
            </a:r>
          </a:p>
          <a:p>
            <a:pPr lvl="1">
              <a:lnSpc>
                <a:spcPct val="120000"/>
              </a:lnSpc>
            </a:pPr>
            <a:r>
              <a:rPr lang="de-DE" dirty="0"/>
              <a:t>Taktik: waren die VB Forderungen bekannt, ausreichend, geeignet </a:t>
            </a:r>
          </a:p>
          <a:p>
            <a:pPr lvl="1">
              <a:lnSpc>
                <a:spcPct val="120000"/>
              </a:lnSpc>
            </a:pPr>
            <a:r>
              <a:rPr lang="de-DE" dirty="0"/>
              <a:t>Technik: passen die VB Forderungen zu den Annahmen der Technik</a:t>
            </a:r>
          </a:p>
          <a:p>
            <a:pPr lvl="1">
              <a:lnSpc>
                <a:spcPct val="120000"/>
              </a:lnSpc>
            </a:pPr>
            <a:r>
              <a:rPr lang="de-DE" dirty="0"/>
              <a:t>VB: gestellte Forderungen ausreichend, notwendig, geeignet, verhältnismäßig</a:t>
            </a:r>
          </a:p>
          <a:p>
            <a:pPr lvl="1">
              <a:lnSpc>
                <a:spcPct val="120000"/>
              </a:lnSpc>
            </a:pPr>
            <a:r>
              <a:rPr lang="de-DE" dirty="0"/>
              <a:t>Leitstelle: Lagen die notwendigen Informationen (Lage, Nutzung, Risiko) vor</a:t>
            </a:r>
          </a:p>
          <a:p>
            <a:pPr>
              <a:lnSpc>
                <a:spcPct val="120000"/>
              </a:lnSpc>
            </a:pPr>
            <a:r>
              <a:rPr lang="de-DE" dirty="0"/>
              <a:t>Enge Abstimmung abwehrender und vorbeugender Brandschutz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endParaRPr lang="de-DE" dirty="0"/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E9967D03-EF2C-5292-2024-F2CEEFE3E10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de-DE" dirty="0"/>
              <a:t>Extern:</a:t>
            </a:r>
          </a:p>
          <a:p>
            <a:pPr>
              <a:lnSpc>
                <a:spcPct val="120000"/>
              </a:lnSpc>
            </a:pPr>
            <a:r>
              <a:rPr lang="de-DE" dirty="0"/>
              <a:t>Feuerwehr ist für Geschädigte auch am nächsten Tag (nach dem ersten Schock) nochmals da</a:t>
            </a:r>
          </a:p>
          <a:p>
            <a:pPr>
              <a:lnSpc>
                <a:spcPct val="120000"/>
              </a:lnSpc>
            </a:pPr>
            <a:r>
              <a:rPr lang="de-DE" dirty="0"/>
              <a:t>Wachsen einer vertrauensvollen Zusammenarbeit zur Brandfahndung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 marL="0" indent="0">
              <a:lnSpc>
                <a:spcPct val="120000"/>
              </a:lnSpc>
              <a:buNone/>
            </a:pPr>
            <a:r>
              <a:rPr lang="de-DE" dirty="0"/>
              <a:t>Umsetzungsideen:</a:t>
            </a:r>
          </a:p>
          <a:p>
            <a:pPr>
              <a:lnSpc>
                <a:spcPct val="120000"/>
              </a:lnSpc>
            </a:pPr>
            <a:r>
              <a:rPr lang="de-DE" dirty="0"/>
              <a:t>Studierende</a:t>
            </a:r>
          </a:p>
          <a:p>
            <a:pPr>
              <a:lnSpc>
                <a:spcPct val="120000"/>
              </a:lnSpc>
            </a:pPr>
            <a:r>
              <a:rPr lang="de-DE" dirty="0"/>
              <a:t>Auszubildende</a:t>
            </a:r>
          </a:p>
          <a:p>
            <a:pPr>
              <a:lnSpc>
                <a:spcPct val="120000"/>
              </a:lnSpc>
            </a:pPr>
            <a:r>
              <a:rPr lang="de-DE" dirty="0"/>
              <a:t>Aufgrund der Altersgrenze nicht mehr aktive Kameraden</a:t>
            </a:r>
          </a:p>
          <a:p>
            <a:pPr>
              <a:lnSpc>
                <a:spcPct val="120000"/>
              </a:lnSpc>
            </a:pPr>
            <a:r>
              <a:rPr lang="de-DE" dirty="0"/>
              <a:t>Im Rahmen des nächsten Übungsdienstes</a:t>
            </a:r>
          </a:p>
        </p:txBody>
      </p:sp>
      <p:sp>
        <p:nvSpPr>
          <p:cNvPr id="3" name="Foliennummernplatzhalter 3">
            <a:extLst>
              <a:ext uri="{FF2B5EF4-FFF2-40B4-BE49-F238E27FC236}">
                <a16:creationId xmlns:a16="http://schemas.microsoft.com/office/drawing/2014/main" id="{2C247587-DF95-E3DC-6210-81A6C3F15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5488" y="6403975"/>
            <a:ext cx="1112837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1200" dirty="0">
                <a:solidFill>
                  <a:srgbClr val="898989"/>
                </a:solidFill>
                <a:latin typeface="Calibri" panose="020F0502020204030204" pitchFamily="34" charset="0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22843575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E6E45B-22CF-E283-F2B0-1A0A3AB1A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Mehrwert der VB-Einsatzstellenbewertung bei Datenweiterleitung an den FA VB/G</a:t>
            </a:r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C4256E85-8E7C-A063-B288-FC0D5CCEB63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de-DE" dirty="0"/>
              <a:t>Zentrale Erfassung und Herausgabe der Daten durch die Branddirektion München unter strengen Datenschutzgesichtspunkten</a:t>
            </a:r>
          </a:p>
          <a:p>
            <a:pPr>
              <a:lnSpc>
                <a:spcPct val="120000"/>
              </a:lnSpc>
            </a:pPr>
            <a:r>
              <a:rPr lang="de-DE" dirty="0"/>
              <a:t>Fakten statt Meinungen und Verhinderung der Extrapolation von Einzelereignissen</a:t>
            </a:r>
          </a:p>
          <a:p>
            <a:pPr>
              <a:lnSpc>
                <a:spcPct val="120000"/>
              </a:lnSpc>
            </a:pPr>
            <a:r>
              <a:rPr lang="de-DE" dirty="0"/>
              <a:t>Nutzung der Daten für die Gremienarbeit (Normen, Richtlinien, bauaufsichtliche Regelwerke, …) möglich</a:t>
            </a: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E9967D03-EF2C-5292-2024-F2CEEFE3E10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de-DE" dirty="0"/>
              <a:t>Ergebnisweiterleitung an den FA Technik und dem AK Ausbildung zur Taktikausbildung</a:t>
            </a:r>
          </a:p>
          <a:p>
            <a:pPr>
              <a:lnSpc>
                <a:spcPct val="120000"/>
              </a:lnSpc>
            </a:pPr>
            <a:r>
              <a:rPr lang="de-DE" dirty="0"/>
              <a:t>Hinweise an den DFV, die AGBF im deutschen Städtetag, die Bauaufsicht, den Arbeitsschutz, die Politik, …</a:t>
            </a:r>
            <a:br>
              <a:rPr lang="de-DE" dirty="0"/>
            </a:br>
            <a:r>
              <a:rPr lang="de-DE" dirty="0"/>
              <a:t>auf fehlende, vor allem aber auch auf überflüssige, Maßnahmen des VB mit dem Ziel: ausreichend sicher, wirtschaftlich und praxisgerecht</a:t>
            </a:r>
          </a:p>
          <a:p>
            <a:pPr>
              <a:lnSpc>
                <a:spcPct val="120000"/>
              </a:lnSpc>
            </a:pPr>
            <a:r>
              <a:rPr lang="de-DE" dirty="0"/>
              <a:t>Möglichkeit der frühzeitigen Risikoeinschätzung bei neuen Herausforderungen zum Klimaschutz, Mobilitätswende, Energiewende, …</a:t>
            </a:r>
          </a:p>
          <a:p>
            <a:pPr>
              <a:lnSpc>
                <a:spcPct val="120000"/>
              </a:lnSpc>
            </a:pPr>
            <a:endParaRPr lang="de-DE" dirty="0"/>
          </a:p>
        </p:txBody>
      </p:sp>
      <p:sp>
        <p:nvSpPr>
          <p:cNvPr id="3" name="Foliennummernplatzhalter 3">
            <a:extLst>
              <a:ext uri="{FF2B5EF4-FFF2-40B4-BE49-F238E27FC236}">
                <a16:creationId xmlns:a16="http://schemas.microsoft.com/office/drawing/2014/main" id="{2C247587-DF95-E3DC-6210-81A6C3F15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5488" y="6403975"/>
            <a:ext cx="1112837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1200" dirty="0">
                <a:solidFill>
                  <a:srgbClr val="898989"/>
                </a:solidFill>
                <a:latin typeface="Calibri" panose="020F0502020204030204" pitchFamily="34" charset="0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3238885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D100B2E-2AAC-417A-A82F-ECEB42C950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175" y="136525"/>
            <a:ext cx="10982325" cy="1190531"/>
          </a:xfrm>
        </p:spPr>
        <p:txBody>
          <a:bodyPr>
            <a:normAutofit/>
          </a:bodyPr>
          <a:lstStyle/>
          <a:p>
            <a:r>
              <a:rPr lang="de-DE" altLang="de-DE" sz="3600" dirty="0"/>
              <a:t>Rückfragen zur VB-Einsatzstellenbewertung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C060DC4-2767-0773-3339-EBA457F7EE53}"/>
              </a:ext>
            </a:extLst>
          </p:cNvPr>
          <p:cNvSpPr txBox="1"/>
          <p:nvPr/>
        </p:nvSpPr>
        <p:spPr>
          <a:xfrm>
            <a:off x="402042" y="1530992"/>
            <a:ext cx="613173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Datensammlung, -erfassung und -auswertung 	</a:t>
            </a:r>
            <a:r>
              <a:rPr lang="de-DE" i="1" dirty="0">
                <a:latin typeface="Arial" panose="020B0604020202020204" pitchFamily="34" charset="0"/>
                <a:cs typeface="Arial" panose="020B0604020202020204" pitchFamily="34" charset="0"/>
              </a:rPr>
              <a:t>Studierende bei der Branddirektion München</a:t>
            </a:r>
            <a:endParaRPr lang="de-DE" i="1" dirty="0">
              <a:latin typeface="Arial" panose="020B0604020202020204" pitchFamily="34" charset="0"/>
              <a:cs typeface="Arial" panose="020B0604020202020204" pitchFamily="34" charset="0"/>
              <a:hlinkClick r:id="rId2"/>
            </a:endParaRPr>
          </a:p>
          <a:p>
            <a:r>
              <a:rPr lang="de-DE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i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bfm.vb@muenchen.de</a:t>
            </a:r>
            <a:r>
              <a:rPr lang="de-DE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i="1" dirty="0">
                <a:latin typeface="Arial" panose="020B0604020202020204" pitchFamily="34" charset="0"/>
                <a:cs typeface="Arial" panose="020B0604020202020204" pitchFamily="34" charset="0"/>
              </a:rPr>
              <a:t>	089/2353-40011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Begleitung der wissenschaftlichen Bewertung und Datensicherheit</a:t>
            </a:r>
          </a:p>
          <a:p>
            <a:pPr lvl="1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i="1" dirty="0">
                <a:latin typeface="Arial" panose="020B0604020202020204" pitchFamily="34" charset="0"/>
                <a:cs typeface="Arial" panose="020B0604020202020204" pitchFamily="34" charset="0"/>
              </a:rPr>
              <a:t>BD Dipl.-Phys. Björn Maiworm </a:t>
            </a:r>
            <a:br>
              <a:rPr lang="de-DE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i="1" dirty="0">
                <a:latin typeface="Arial" panose="020B0604020202020204" pitchFamily="34" charset="0"/>
                <a:cs typeface="Arial" panose="020B0604020202020204" pitchFamily="34" charset="0"/>
              </a:rPr>
              <a:t>	Stabstelle Forschung, Innovation im VB </a:t>
            </a:r>
            <a:br>
              <a:rPr lang="de-DE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i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bjoern.maiworm@muenchen.de</a:t>
            </a:r>
            <a:r>
              <a:rPr lang="de-DE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de-DE" i="1" dirty="0">
                <a:latin typeface="Arial" panose="020B0604020202020204" pitchFamily="34" charset="0"/>
                <a:cs typeface="Arial" panose="020B0604020202020204" pitchFamily="34" charset="0"/>
              </a:rPr>
              <a:t>	089/2353-40010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Fachausschuss Vorbeugender Brand- und Gefahrenschutz der deutschen Feuerwehren (FA VB/G)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i="1" dirty="0">
                <a:latin typeface="Arial" panose="020B0604020202020204" pitchFamily="34" charset="0"/>
                <a:cs typeface="Arial" panose="020B0604020202020204" pitchFamily="34" charset="0"/>
              </a:rPr>
              <a:t>Ltd. BD Dipl.-Ing. (FH) Peter Bachmeier</a:t>
            </a:r>
            <a:br>
              <a:rPr lang="de-DE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i="1" dirty="0">
                <a:latin typeface="Arial" panose="020B0604020202020204" pitchFamily="34" charset="0"/>
                <a:cs typeface="Arial" panose="020B0604020202020204" pitchFamily="34" charset="0"/>
              </a:rPr>
              <a:t>	Abteilungsleiter VB der Branddirektion München</a:t>
            </a:r>
          </a:p>
          <a:p>
            <a:r>
              <a:rPr lang="de-DE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i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bfm.vb-leitung.kvr@muenchen.de</a:t>
            </a:r>
            <a:r>
              <a:rPr lang="de-DE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i="1" dirty="0">
                <a:latin typeface="Arial" panose="020B0604020202020204" pitchFamily="34" charset="0"/>
                <a:cs typeface="Arial" panose="020B0604020202020204" pitchFamily="34" charset="0"/>
              </a:rPr>
              <a:t>	089/2353-40000</a:t>
            </a:r>
          </a:p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C2AE20D-B83A-D3D8-9F63-EAA0F5036D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797"/>
          <a:stretch/>
        </p:blipFill>
        <p:spPr>
          <a:xfrm>
            <a:off x="6588933" y="1885880"/>
            <a:ext cx="5438607" cy="3086239"/>
          </a:xfrm>
          <a:prstGeom prst="rect">
            <a:avLst/>
          </a:prstGeom>
        </p:spPr>
      </p:pic>
      <p:sp>
        <p:nvSpPr>
          <p:cNvPr id="2" name="Rectangle 17">
            <a:extLst>
              <a:ext uri="{FF2B5EF4-FFF2-40B4-BE49-F238E27FC236}">
                <a16:creationId xmlns:a16="http://schemas.microsoft.com/office/drawing/2014/main" id="{019A78C6-11A5-B21C-2F6F-22406D0CE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88" y="6019800"/>
            <a:ext cx="12193588" cy="838200"/>
          </a:xfrm>
          <a:prstGeom prst="rect">
            <a:avLst/>
          </a:prstGeom>
          <a:solidFill>
            <a:srgbClr val="E4000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grpSp>
        <p:nvGrpSpPr>
          <p:cNvPr id="5" name="Group 22">
            <a:extLst>
              <a:ext uri="{FF2B5EF4-FFF2-40B4-BE49-F238E27FC236}">
                <a16:creationId xmlns:a16="http://schemas.microsoft.com/office/drawing/2014/main" id="{CB72BAE5-87DD-97FC-7D3E-E451988F3311}"/>
              </a:ext>
            </a:extLst>
          </p:cNvPr>
          <p:cNvGrpSpPr>
            <a:grpSpLocks/>
          </p:cNvGrpSpPr>
          <p:nvPr/>
        </p:nvGrpSpPr>
        <p:grpSpPr bwMode="auto">
          <a:xfrm>
            <a:off x="11026775" y="6129338"/>
            <a:ext cx="842963" cy="619125"/>
            <a:chOff x="4924" y="3839"/>
            <a:chExt cx="576" cy="424"/>
          </a:xfrm>
        </p:grpSpPr>
        <p:sp>
          <p:nvSpPr>
            <p:cNvPr id="6" name="Freeform 21">
              <a:extLst>
                <a:ext uri="{FF2B5EF4-FFF2-40B4-BE49-F238E27FC236}">
                  <a16:creationId xmlns:a16="http://schemas.microsoft.com/office/drawing/2014/main" id="{950103DA-6396-DD8F-DE0B-33DBDCE26A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4" y="3978"/>
              <a:ext cx="148" cy="192"/>
            </a:xfrm>
            <a:custGeom>
              <a:avLst/>
              <a:gdLst>
                <a:gd name="T0" fmla="*/ 0 w 148"/>
                <a:gd name="T1" fmla="*/ 0 h 192"/>
                <a:gd name="T2" fmla="*/ 0 w 148"/>
                <a:gd name="T3" fmla="*/ 144 h 192"/>
                <a:gd name="T4" fmla="*/ 48 w 148"/>
                <a:gd name="T5" fmla="*/ 192 h 192"/>
                <a:gd name="T6" fmla="*/ 96 w 148"/>
                <a:gd name="T7" fmla="*/ 192 h 192"/>
                <a:gd name="T8" fmla="*/ 148 w 148"/>
                <a:gd name="T9" fmla="*/ 128 h 192"/>
                <a:gd name="T10" fmla="*/ 144 w 148"/>
                <a:gd name="T11" fmla="*/ 0 h 192"/>
                <a:gd name="T12" fmla="*/ 0 w 148"/>
                <a:gd name="T13" fmla="*/ 0 h 19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8" h="192">
                  <a:moveTo>
                    <a:pt x="0" y="0"/>
                  </a:moveTo>
                  <a:lnTo>
                    <a:pt x="0" y="144"/>
                  </a:lnTo>
                  <a:lnTo>
                    <a:pt x="48" y="192"/>
                  </a:lnTo>
                  <a:lnTo>
                    <a:pt x="96" y="192"/>
                  </a:lnTo>
                  <a:lnTo>
                    <a:pt x="148" y="128"/>
                  </a:lnTo>
                  <a:lnTo>
                    <a:pt x="1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pic>
          <p:nvPicPr>
            <p:cNvPr id="7" name="Picture 18">
              <a:extLst>
                <a:ext uri="{FF2B5EF4-FFF2-40B4-BE49-F238E27FC236}">
                  <a16:creationId xmlns:a16="http://schemas.microsoft.com/office/drawing/2014/main" id="{8D7D10FC-42D1-EA7C-0E4E-2E07B505F9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4" y="3839"/>
              <a:ext cx="576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32">
            <a:extLst>
              <a:ext uri="{FF2B5EF4-FFF2-40B4-BE49-F238E27FC236}">
                <a16:creationId xmlns:a16="http://schemas.microsoft.com/office/drawing/2014/main" id="{70F8CD50-9903-763C-BB37-F93FBE8DE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6242050"/>
            <a:ext cx="31908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3">
            <a:extLst>
              <a:ext uri="{FF2B5EF4-FFF2-40B4-BE49-F238E27FC236}">
                <a16:creationId xmlns:a16="http://schemas.microsoft.com/office/drawing/2014/main" id="{C96E4F16-5A95-E5A7-4A1A-1A4A14BBC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3300" y="6384925"/>
            <a:ext cx="2819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1600" b="1" dirty="0">
                <a:solidFill>
                  <a:srgbClr val="E1DC00"/>
                </a:solidFill>
                <a:latin typeface="Univers 55" panose="02010603020202030204"/>
              </a:rPr>
              <a:t>Mit Leidenschaft dabei</a:t>
            </a:r>
            <a:endParaRPr lang="de-DE" altLang="de-DE" sz="1600" b="1" dirty="0">
              <a:latin typeface="Univers 55" panose="02010603020202030204"/>
            </a:endParaRPr>
          </a:p>
        </p:txBody>
      </p:sp>
      <p:sp>
        <p:nvSpPr>
          <p:cNvPr id="11" name="Text Box 28">
            <a:extLst>
              <a:ext uri="{FF2B5EF4-FFF2-40B4-BE49-F238E27FC236}">
                <a16:creationId xmlns:a16="http://schemas.microsoft.com/office/drawing/2014/main" id="{CE271A92-D53E-55E2-26AA-52597B4DD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750" y="6181084"/>
            <a:ext cx="39909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de-DE" altLang="de-DE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Landeshauptstadt München</a:t>
            </a:r>
          </a:p>
          <a:p>
            <a:pPr eaLnBrk="1" hangingPunct="1"/>
            <a:r>
              <a:rPr lang="de-DE" altLang="de-D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Kreisverwaltungsreferat</a:t>
            </a:r>
          </a:p>
          <a:p>
            <a:pPr eaLnBrk="1" hangingPunct="1"/>
            <a:r>
              <a:rPr lang="de-DE" altLang="de-DE" sz="900" b="1" dirty="0">
                <a:solidFill>
                  <a:srgbClr val="F0E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Branddirektion </a:t>
            </a:r>
          </a:p>
          <a:p>
            <a:pPr eaLnBrk="1" hangingPunct="1"/>
            <a:r>
              <a:rPr lang="de-DE" altLang="de-DE" sz="900" dirty="0">
                <a:solidFill>
                  <a:srgbClr val="F0E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Einsatzvorbeugung</a:t>
            </a:r>
          </a:p>
        </p:txBody>
      </p:sp>
    </p:spTree>
    <p:extLst>
      <p:ext uri="{BB962C8B-B14F-4D97-AF65-F5344CB8AC3E}">
        <p14:creationId xmlns:p14="http://schemas.microsoft.com/office/powerpoint/2010/main" val="2328258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DF2B30-75BC-433F-AC8E-6EDEEB31A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Anlass und grundlegende Zielsetzung</a:t>
            </a:r>
          </a:p>
        </p:txBody>
      </p:sp>
      <p:pic>
        <p:nvPicPr>
          <p:cNvPr id="40" name="Inhaltsplatzhalter 13">
            <a:extLst>
              <a:ext uri="{FF2B5EF4-FFF2-40B4-BE49-F238E27FC236}">
                <a16:creationId xmlns:a16="http://schemas.microsoft.com/office/drawing/2014/main" id="{9C45AFC5-B191-4B89-A00E-1BE623CB1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375" y="2008933"/>
            <a:ext cx="4511058" cy="4435200"/>
          </a:xfrm>
          <a:prstGeom prst="rect">
            <a:avLst/>
          </a:prstGeom>
        </p:spPr>
      </p:pic>
      <p:sp>
        <p:nvSpPr>
          <p:cNvPr id="41" name="Inhaltsplatzhalter 7">
            <a:extLst>
              <a:ext uri="{FF2B5EF4-FFF2-40B4-BE49-F238E27FC236}">
                <a16:creationId xmlns:a16="http://schemas.microsoft.com/office/drawing/2014/main" id="{E511FFD3-85A7-425F-8289-50F7F3176912}"/>
              </a:ext>
            </a:extLst>
          </p:cNvPr>
          <p:cNvSpPr txBox="1">
            <a:spLocks/>
          </p:cNvSpPr>
          <p:nvPr/>
        </p:nvSpPr>
        <p:spPr>
          <a:xfrm>
            <a:off x="6719171" y="2310047"/>
            <a:ext cx="5279153" cy="3269990"/>
          </a:xfrm>
          <a:prstGeom prst="rect">
            <a:avLst/>
          </a:prstGeom>
        </p:spPr>
        <p:txBody>
          <a:bodyPr numCol="1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Wirkung der Maßnahmen im </a:t>
            </a:r>
            <a:r>
              <a:rPr lang="de-DE" sz="2000" b="1" dirty="0"/>
              <a:t>vorbeugenden Brandschutz </a:t>
            </a:r>
            <a:r>
              <a:rPr lang="de-DE" sz="2000" dirty="0"/>
              <a:t>untersuchen und bewerten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de-DE" sz="1600" b="1" dirty="0"/>
              <a:t>Gremien- und Normungsarbeit </a:t>
            </a:r>
            <a:r>
              <a:rPr lang="de-DE" sz="1600" dirty="0"/>
              <a:t>– Belege statt Bauchgefühl, </a:t>
            </a:r>
            <a:r>
              <a:rPr lang="de-DE" sz="1600" b="1" dirty="0"/>
              <a:t>Belange der Feuerwehr </a:t>
            </a:r>
            <a:r>
              <a:rPr lang="de-DE" sz="1600" dirty="0"/>
              <a:t>untermauern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1600" b="0" dirty="0">
                <a:latin typeface="Arial" panose="020B0604020202020204" pitchFamily="34" charset="0"/>
                <a:cs typeface="Arial" panose="020B0604020202020204" pitchFamily="34" charset="0"/>
              </a:rPr>
              <a:t>Einsatzplanung (bspw. FW-Pläne/ Objektinfos)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1600" b="0" dirty="0">
                <a:latin typeface="Arial" panose="020B0604020202020204" pitchFamily="34" charset="0"/>
                <a:cs typeface="Arial" panose="020B0604020202020204" pitchFamily="34" charset="0"/>
              </a:rPr>
              <a:t>Einsatzmittelplanung (bspw. AAO)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DE" sz="1600" b="0" dirty="0">
                <a:latin typeface="Arial" panose="020B0604020202020204" pitchFamily="34" charset="0"/>
                <a:cs typeface="Arial" panose="020B0604020202020204" pitchFamily="34" charset="0"/>
              </a:rPr>
              <a:t>Einsatzbetrieb (bspw. Art der Personenrettung)  </a:t>
            </a:r>
            <a:endParaRPr lang="de-DE" sz="2000" dirty="0"/>
          </a:p>
          <a:p>
            <a:r>
              <a:rPr lang="de-DE" sz="2000" dirty="0"/>
              <a:t>Entwicklung einer eigenen </a:t>
            </a:r>
            <a:r>
              <a:rPr lang="de-DE" sz="2000" b="1" dirty="0"/>
              <a:t>Brandstatistik</a:t>
            </a:r>
            <a:r>
              <a:rPr lang="de-DE" sz="2000" dirty="0"/>
              <a:t> unter Einbeziehung der</a:t>
            </a:r>
          </a:p>
          <a:p>
            <a:pPr marL="457200" lvl="2" indent="0">
              <a:lnSpc>
                <a:spcPct val="100000"/>
              </a:lnSpc>
              <a:spcBef>
                <a:spcPts val="881"/>
              </a:spcBef>
              <a:buFont typeface="Arial" pitchFamily="34"/>
              <a:buChar char="–"/>
              <a:tabLst>
                <a:tab pos="629766" algn="l"/>
                <a:tab pos="1637708" algn="l"/>
                <a:tab pos="2645651" algn="l"/>
                <a:tab pos="3653594" algn="l"/>
                <a:tab pos="4661537" algn="l"/>
                <a:tab pos="5669482" algn="l"/>
                <a:tab pos="6677425" algn="l"/>
                <a:tab pos="7685368" algn="l"/>
                <a:tab pos="8693311" algn="l"/>
                <a:tab pos="9701254" algn="l"/>
                <a:tab pos="10709197" algn="l"/>
              </a:tabLst>
            </a:pPr>
            <a:r>
              <a:rPr lang="de-DE" dirty="0"/>
              <a:t>bauaufsichtlich bekannten und</a:t>
            </a:r>
          </a:p>
          <a:p>
            <a:pPr marL="457200" lvl="2" indent="0">
              <a:lnSpc>
                <a:spcPct val="100000"/>
              </a:lnSpc>
              <a:spcBef>
                <a:spcPts val="881"/>
              </a:spcBef>
              <a:buFont typeface="Arial" pitchFamily="34"/>
              <a:buChar char="–"/>
              <a:tabLst>
                <a:tab pos="629766" algn="l"/>
                <a:tab pos="1637708" algn="l"/>
                <a:tab pos="2645651" algn="l"/>
                <a:tab pos="3653594" algn="l"/>
                <a:tab pos="4661537" algn="l"/>
                <a:tab pos="5669482" algn="l"/>
                <a:tab pos="6677425" algn="l"/>
                <a:tab pos="7685368" algn="l"/>
                <a:tab pos="8693311" algn="l"/>
                <a:tab pos="9701254" algn="l"/>
                <a:tab pos="10709197" algn="l"/>
              </a:tabLst>
            </a:pPr>
            <a:r>
              <a:rPr lang="de-DE" dirty="0"/>
              <a:t>weiteren, gegebenen </a:t>
            </a:r>
            <a:r>
              <a:rPr lang="de-DE" b="1" dirty="0"/>
              <a:t>Schutzzielen</a:t>
            </a:r>
          </a:p>
          <a:p>
            <a:pPr marL="0" lvl="1" indent="0">
              <a:lnSpc>
                <a:spcPct val="100000"/>
              </a:lnSpc>
              <a:spcBef>
                <a:spcPts val="881"/>
              </a:spcBef>
              <a:buNone/>
              <a:tabLst>
                <a:tab pos="629766" algn="l"/>
                <a:tab pos="1637708" algn="l"/>
                <a:tab pos="2645651" algn="l"/>
                <a:tab pos="3653594" algn="l"/>
                <a:tab pos="4661537" algn="l"/>
                <a:tab pos="5669482" algn="l"/>
                <a:tab pos="6677425" algn="l"/>
                <a:tab pos="7685368" algn="l"/>
                <a:tab pos="8693311" algn="l"/>
                <a:tab pos="9701254" algn="l"/>
                <a:tab pos="10709197" algn="l"/>
              </a:tabLst>
            </a:pPr>
            <a:r>
              <a:rPr lang="de-DE" b="1" dirty="0"/>
              <a:t>„Ausreichend? Zu viel? Zu wenig?“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3519AA19-38D1-42A0-B408-1910428C64D3}"/>
              </a:ext>
            </a:extLst>
          </p:cNvPr>
          <p:cNvSpPr/>
          <p:nvPr/>
        </p:nvSpPr>
        <p:spPr>
          <a:xfrm>
            <a:off x="2230662" y="4859957"/>
            <a:ext cx="1762241" cy="1032024"/>
          </a:xfrm>
          <a:prstGeom prst="ellipse">
            <a:avLst/>
          </a:prstGeom>
          <a:solidFill>
            <a:srgbClr val="FF0000">
              <a:alpha val="25098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Pfeil: nach oben gekrümmt 42">
            <a:extLst>
              <a:ext uri="{FF2B5EF4-FFF2-40B4-BE49-F238E27FC236}">
                <a16:creationId xmlns:a16="http://schemas.microsoft.com/office/drawing/2014/main" id="{ACD879D7-1C90-438A-8D4F-F18CD4E16204}"/>
              </a:ext>
            </a:extLst>
          </p:cNvPr>
          <p:cNvSpPr/>
          <p:nvPr/>
        </p:nvSpPr>
        <p:spPr>
          <a:xfrm flipH="1">
            <a:off x="3047759" y="4211885"/>
            <a:ext cx="2520000" cy="1080000"/>
          </a:xfrm>
          <a:prstGeom prst="curvedUp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4" name="Pfeil: nach unten gekrümmt 43">
            <a:extLst>
              <a:ext uri="{FF2B5EF4-FFF2-40B4-BE49-F238E27FC236}">
                <a16:creationId xmlns:a16="http://schemas.microsoft.com/office/drawing/2014/main" id="{79AD23A3-F721-4610-8E19-D86124DC3F7E}"/>
              </a:ext>
            </a:extLst>
          </p:cNvPr>
          <p:cNvSpPr/>
          <p:nvPr/>
        </p:nvSpPr>
        <p:spPr>
          <a:xfrm>
            <a:off x="3191775" y="3131885"/>
            <a:ext cx="2520000" cy="1080000"/>
          </a:xfrm>
          <a:prstGeom prst="curved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FE7F6A87-C8CE-404F-9B68-34C2D677C494}"/>
              </a:ext>
            </a:extLst>
          </p:cNvPr>
          <p:cNvSpPr txBox="1"/>
          <p:nvPr/>
        </p:nvSpPr>
        <p:spPr>
          <a:xfrm>
            <a:off x="4271615" y="2123654"/>
            <a:ext cx="2201442" cy="550279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Vorbereitung der Arbeit der Feuerwehr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918094D1-94DC-49E3-85FC-170EB046BD3A}"/>
              </a:ext>
            </a:extLst>
          </p:cNvPr>
          <p:cNvSpPr txBox="1"/>
          <p:nvPr/>
        </p:nvSpPr>
        <p:spPr>
          <a:xfrm>
            <a:off x="2111375" y="5749839"/>
            <a:ext cx="2304256" cy="550279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Lernen aus den Einsätzen der Feuerwehr</a:t>
            </a: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B891E773-C356-431C-8A09-C10361A186E8}"/>
              </a:ext>
            </a:extLst>
          </p:cNvPr>
          <p:cNvSpPr/>
          <p:nvPr/>
        </p:nvSpPr>
        <p:spPr>
          <a:xfrm>
            <a:off x="3047759" y="1630368"/>
            <a:ext cx="3106941" cy="378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b="1" dirty="0">
                <a:solidFill>
                  <a:schemeClr val="tx1"/>
                </a:solidFill>
              </a:rPr>
              <a:t>Regelkreis Brandschutz</a:t>
            </a: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3" name="Foliennummernplatzhalter 3">
            <a:extLst>
              <a:ext uri="{FF2B5EF4-FFF2-40B4-BE49-F238E27FC236}">
                <a16:creationId xmlns:a16="http://schemas.microsoft.com/office/drawing/2014/main" id="{C9BD20AB-140B-945F-DF14-156BC2B99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5488" y="6403975"/>
            <a:ext cx="1112837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1200" dirty="0">
                <a:solidFill>
                  <a:srgbClr val="898989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BADC54B-EE5F-B523-8BF1-44775058A29B}"/>
              </a:ext>
            </a:extLst>
          </p:cNvPr>
          <p:cNvSpPr txBox="1"/>
          <p:nvPr/>
        </p:nvSpPr>
        <p:spPr>
          <a:xfrm>
            <a:off x="241647" y="3759808"/>
            <a:ext cx="1822736" cy="7694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11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Ziel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: „Weg vom Bauchgefühl, hin zu aus </a:t>
            </a:r>
            <a:br>
              <a:rPr lang="de-DE" sz="11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</a:b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Einsätzen gewonnenen Erkenntnissen“</a:t>
            </a:r>
            <a:endParaRPr lang="de-DE" sz="1100" b="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D96BD63-83B5-2A45-1C69-0BFF6F15E6F6}"/>
              </a:ext>
            </a:extLst>
          </p:cNvPr>
          <p:cNvSpPr txBox="1"/>
          <p:nvPr/>
        </p:nvSpPr>
        <p:spPr>
          <a:xfrm>
            <a:off x="2166852" y="6383198"/>
            <a:ext cx="47288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Verfügbar unter: 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https://www.agbf.de/downloads-fachausschuss-vorbeugender-brand-und-gefahrenschutz/category/29-fa-vbg-oeffentlich-grundsatzpapier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07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5B0477-8EF9-4C63-94D3-FF33B3202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>
                <a:solidFill>
                  <a:schemeClr val="tx1"/>
                </a:solidFill>
                <a:effectLst/>
                <a:latin typeface="Arial" pitchFamily="18"/>
                <a:ea typeface="DejaVu Sans" pitchFamily="2"/>
              </a:rPr>
              <a:t>Betrachtete Schutzziele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867E3EE-5D94-44E1-973C-2B7AF471C3B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Schutzziele der Bauordnung: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sz="2400" dirty="0"/>
          </a:p>
        </p:txBody>
      </p:sp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B1879B48-C1C1-42B4-9717-ECDFF53E0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5488" y="6403975"/>
            <a:ext cx="1112837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1200" dirty="0">
                <a:solidFill>
                  <a:srgbClr val="898989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8B6C7A2-AC08-4372-8A51-E6A3BC5D0F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11999"/>
            <a:ext cx="5758962" cy="4664957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Weitere Schutzziele:</a:t>
            </a:r>
          </a:p>
          <a:p>
            <a:pPr marL="0" indent="0">
              <a:buNone/>
            </a:pPr>
            <a:endParaRPr lang="de-DE" b="1" dirty="0"/>
          </a:p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Sicherheit der Einsatzkräfte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  <a:p>
            <a:pPr marL="457200" lvl="1" indent="0">
              <a:buNone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EU-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BauPVO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Anhang I Grundanforderungen;</a:t>
            </a:r>
            <a:b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vgl. § 3 MBO – „EU-VO mit berücksichtigt“</a:t>
            </a:r>
          </a:p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Umweltschutz</a:t>
            </a: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  <a:p>
            <a:pPr marL="457200" lvl="1" indent="0">
              <a:buNone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Grundgesetz Artikel 20a</a:t>
            </a:r>
          </a:p>
          <a:p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„Schutz für hohe Sachwerte und Kulturgüter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  <a:p>
            <a:pPr marL="457200" lvl="1" indent="0">
              <a:buNone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Kulturgutschutzgesetz (KGSG)</a:t>
            </a:r>
          </a:p>
          <a:p>
            <a:endParaRPr lang="de-DE" dirty="0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DFD135A8-6BA1-44E3-88AB-4BAE10239F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9" b="1086"/>
          <a:stretch/>
        </p:blipFill>
        <p:spPr>
          <a:xfrm>
            <a:off x="967840" y="2136449"/>
            <a:ext cx="4319384" cy="404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44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5B0477-8EF9-4C63-94D3-FF33B3202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4074"/>
          </a:xfrm>
        </p:spPr>
        <p:txBody>
          <a:bodyPr/>
          <a:lstStyle/>
          <a:p>
            <a:r>
              <a:rPr lang="de-DE" dirty="0"/>
              <a:t>Konzept der Evaluierung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867E3EE-5D94-44E1-973C-2B7AF471C3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7999" y="1511999"/>
            <a:ext cx="5950869" cy="4664959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de-DE" b="1" dirty="0"/>
              <a:t>Grundsatzfrage:</a:t>
            </a:r>
          </a:p>
          <a:p>
            <a:pPr>
              <a:lnSpc>
                <a:spcPct val="120000"/>
              </a:lnSpc>
            </a:pPr>
            <a:r>
              <a:rPr lang="de-DE" dirty="0"/>
              <a:t>Ist unser VB </a:t>
            </a:r>
            <a:r>
              <a:rPr lang="de-DE" b="1" dirty="0"/>
              <a:t>ausreichend sicher, wirtschaftlich </a:t>
            </a:r>
            <a:r>
              <a:rPr lang="de-DE" dirty="0"/>
              <a:t>und</a:t>
            </a:r>
            <a:r>
              <a:rPr lang="de-DE" b="1" dirty="0"/>
              <a:t> praxisgerecht?</a:t>
            </a:r>
          </a:p>
          <a:p>
            <a:pPr>
              <a:lnSpc>
                <a:spcPct val="120000"/>
              </a:lnSpc>
            </a:pPr>
            <a:r>
              <a:rPr lang="de-DE" dirty="0"/>
              <a:t>Entwicklung des </a:t>
            </a:r>
            <a:r>
              <a:rPr lang="de-DE" b="1" dirty="0"/>
              <a:t>Evaluationsbogens</a:t>
            </a:r>
            <a:r>
              <a:rPr lang="de-DE" dirty="0"/>
              <a:t> für Einsätze und Veröffentlichung durch Fachausschuss VB/G der deutschen Feuerwehren (AGBF/DFV)</a:t>
            </a:r>
          </a:p>
          <a:p>
            <a:pPr>
              <a:lnSpc>
                <a:spcPct val="120000"/>
              </a:lnSpc>
            </a:pPr>
            <a:r>
              <a:rPr lang="de-DE" dirty="0"/>
              <a:t>Datenerhebung seit </a:t>
            </a:r>
            <a:r>
              <a:rPr lang="de-DE" b="1" dirty="0"/>
              <a:t>2016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(Stand 01.08.2023: </a:t>
            </a:r>
            <a:r>
              <a:rPr lang="de-DE" b="1" dirty="0"/>
              <a:t>1.200</a:t>
            </a:r>
            <a:r>
              <a:rPr lang="de-DE" dirty="0"/>
              <a:t> Datensätze)</a:t>
            </a:r>
          </a:p>
          <a:p>
            <a:pPr>
              <a:lnSpc>
                <a:spcPct val="120000"/>
              </a:lnSpc>
            </a:pPr>
            <a:r>
              <a:rPr lang="de-DE" dirty="0"/>
              <a:t>Erfassung bemerkenswerter / relevanter Brandereignisse</a:t>
            </a:r>
          </a:p>
          <a:p>
            <a:pPr>
              <a:lnSpc>
                <a:spcPct val="120000"/>
              </a:lnSpc>
            </a:pPr>
            <a:r>
              <a:rPr lang="de-DE" dirty="0"/>
              <a:t>Gezielte Betrachtung der Schutzziele und nachfolgend Entwicklung einer aussagekräftigen Brandstatistik</a:t>
            </a:r>
          </a:p>
          <a:p>
            <a:pPr>
              <a:lnSpc>
                <a:spcPct val="120000"/>
              </a:lnSpc>
            </a:pPr>
            <a:r>
              <a:rPr lang="de-DE" b="1" dirty="0"/>
              <a:t>„Hat sich das Brandschutzkonzept des Gebäudes bewährt?“</a:t>
            </a:r>
            <a:endParaRPr lang="de-DE" dirty="0"/>
          </a:p>
        </p:txBody>
      </p:sp>
      <p:pic>
        <p:nvPicPr>
          <p:cNvPr id="14" name="Inhaltsplatzhalter 13">
            <a:extLst>
              <a:ext uri="{FF2B5EF4-FFF2-40B4-BE49-F238E27FC236}">
                <a16:creationId xmlns:a16="http://schemas.microsoft.com/office/drawing/2014/main" id="{7A44FC4F-6B0C-4EEA-BBA8-116FDA91E0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94452" y="365126"/>
            <a:ext cx="3776496" cy="5540251"/>
          </a:xfrm>
          <a:ln>
            <a:solidFill>
              <a:schemeClr val="tx1"/>
            </a:solidFill>
          </a:ln>
        </p:spPr>
      </p:pic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B1879B48-C1C1-42B4-9717-ECDFF53E0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5488" y="6403975"/>
            <a:ext cx="1112837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1200" dirty="0">
                <a:solidFill>
                  <a:srgbClr val="898989"/>
                </a:solidFill>
                <a:latin typeface="Calibri" panose="020F0502020204030204" pitchFamily="34" charset="0"/>
              </a:rPr>
              <a:t>5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B2208A9-E553-4F29-A5E5-0E920E206615}"/>
              </a:ext>
            </a:extLst>
          </p:cNvPr>
          <p:cNvSpPr txBox="1"/>
          <p:nvPr/>
        </p:nvSpPr>
        <p:spPr>
          <a:xfrm>
            <a:off x="324741" y="5905377"/>
            <a:ext cx="633508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Wichtig:</a:t>
            </a: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Keine</a:t>
            </a: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Kontrolle</a:t>
            </a: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oder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Bewertung</a:t>
            </a: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 taktischen Entscheidungen der Einsatzleitung</a:t>
            </a:r>
            <a:endParaRPr lang="de-DE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41FA02A-E8F3-33D3-A784-F5C0F7A66E9B}"/>
              </a:ext>
            </a:extLst>
          </p:cNvPr>
          <p:cNvSpPr txBox="1"/>
          <p:nvPr/>
        </p:nvSpPr>
        <p:spPr>
          <a:xfrm>
            <a:off x="7108992" y="5922538"/>
            <a:ext cx="37764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Verfügbar unter: 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2017-05 Evaluierungsbogen zu Maßnahmen des Vorbeugenden Brand- und Gefahrenschutzes</a:t>
            </a:r>
            <a:endParaRPr lang="de-DE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040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5B0477-8EF9-4C63-94D3-FF33B3202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>
                <a:solidFill>
                  <a:schemeClr val="tx1"/>
                </a:solidFill>
                <a:effectLst/>
                <a:latin typeface="Arial" pitchFamily="18"/>
                <a:ea typeface="DejaVu Sans" pitchFamily="2"/>
              </a:rPr>
              <a:t>Bemerkenswerte Brandereignisse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867E3EE-5D94-44E1-973C-2B7AF471C3B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i="1" dirty="0">
                <a:latin typeface="Arial" panose="020B0604020202020204" pitchFamily="34" charset="0"/>
                <a:cs typeface="Arial" panose="020B0604020202020204" pitchFamily="34" charset="0"/>
              </a:rPr>
              <a:t>Nicht bemerkenswert</a:t>
            </a:r>
          </a:p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Angebranntes Essen ohne Rauch- &amp; Brandausbreitung auf andere Bereiche</a:t>
            </a:r>
          </a:p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Brände ohne nennenswerte Nachbarbebauung; kleine frei stehende Gebäude (Gartenhütte)</a:t>
            </a:r>
          </a:p>
          <a:p>
            <a:pPr marL="0" indent="0">
              <a:buNone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sz="2400" dirty="0"/>
          </a:p>
        </p:txBody>
      </p:sp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B1879B48-C1C1-42B4-9717-ECDFF53E0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5488" y="6403975"/>
            <a:ext cx="1112837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1200" dirty="0">
                <a:solidFill>
                  <a:srgbClr val="898989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8B6C7A2-AC08-4372-8A51-E6A3BC5D0F9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400" i="1" dirty="0">
                <a:latin typeface="Arial" panose="020B0604020202020204" pitchFamily="34" charset="0"/>
                <a:cs typeface="Arial" panose="020B0604020202020204" pitchFamily="34" charset="0"/>
              </a:rPr>
              <a:t>bemerkenswert</a:t>
            </a:r>
          </a:p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Brände in unterirdischen Einrichtungen (U-Bahn/ Tiefgaragen)</a:t>
            </a:r>
          </a:p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Brände mit Brand- &amp; Rauchausbreitung außerhalb des vom Brand beaufschlagten Bereichs</a:t>
            </a:r>
          </a:p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Ereignisse mit Personenschaden</a:t>
            </a:r>
          </a:p>
          <a:p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Brände im Bereich von Fassaden mit Brandausbreitung über die Fassade </a:t>
            </a:r>
          </a:p>
          <a:p>
            <a:pPr marL="503972" indent="-503972">
              <a:buFontTx/>
              <a:buChar char="-"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3972" indent="-503972">
              <a:buFontTx/>
              <a:buChar char="-"/>
            </a:pPr>
            <a:endParaRPr lang="de-DE" sz="2800" dirty="0"/>
          </a:p>
          <a:p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21AA60F-BE57-40DB-92EF-9DE7D9F4D793}"/>
              </a:ext>
            </a:extLst>
          </p:cNvPr>
          <p:cNvSpPr txBox="1"/>
          <p:nvPr/>
        </p:nvSpPr>
        <p:spPr>
          <a:xfrm>
            <a:off x="691265" y="4917701"/>
            <a:ext cx="5268000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Grundsätzlich gilt ein </a:t>
            </a:r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Brandereignis</a:t>
            </a: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als</a:t>
            </a:r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„bemerkenswert“, </a:t>
            </a: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wenn die </a:t>
            </a:r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Schutzziele nicht vollständig eingehalten </a:t>
            </a: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werden konnten oder ein </a:t>
            </a:r>
            <a:r>
              <a:rPr lang="de-D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größerer Schaden </a:t>
            </a: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entstanden ist.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79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5B0477-8EF9-4C63-94D3-FF33B3202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>
                <a:solidFill>
                  <a:schemeClr val="tx1"/>
                </a:solidFill>
                <a:effectLst/>
                <a:latin typeface="Arial" pitchFamily="18"/>
                <a:ea typeface="DejaVu Sans" pitchFamily="2"/>
              </a:rPr>
              <a:t>Vorgehen</a:t>
            </a:r>
            <a:endParaRPr lang="de-DE" dirty="0"/>
          </a:p>
        </p:txBody>
      </p:sp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B1879B48-C1C1-42B4-9717-ECDFF53E0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5488" y="6403975"/>
            <a:ext cx="1112837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1200" dirty="0">
                <a:solidFill>
                  <a:srgbClr val="898989"/>
                </a:solidFill>
                <a:latin typeface="Calibri" panose="020F0502020204030204" pitchFamily="34" charset="0"/>
              </a:rPr>
              <a:t>7</a:t>
            </a:r>
          </a:p>
        </p:txBody>
      </p:sp>
      <p:pic>
        <p:nvPicPr>
          <p:cNvPr id="7" name="Inhaltsplatzhalter 6" descr="Ein Bild, das Himmel, draußen, Rauch, Transport enthält.&#10;&#10;Automatisch generierte Beschreibung">
            <a:extLst>
              <a:ext uri="{FF2B5EF4-FFF2-40B4-BE49-F238E27FC236}">
                <a16:creationId xmlns:a16="http://schemas.microsoft.com/office/drawing/2014/main" id="{1EE5ACD8-4E35-4E55-974D-D9C68E34B0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1883" y="1458148"/>
            <a:ext cx="5181600" cy="29118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609F01F-5193-4039-B561-6EA42C9964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150" y="2192785"/>
            <a:ext cx="3046151" cy="40615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7EC4FBE-A95A-4052-BF03-205C23A90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4472" y="2343171"/>
            <a:ext cx="3859328" cy="413357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Pfeil: nach rechts 12">
            <a:extLst>
              <a:ext uri="{FF2B5EF4-FFF2-40B4-BE49-F238E27FC236}">
                <a16:creationId xmlns:a16="http://schemas.microsoft.com/office/drawing/2014/main" id="{07DC4DBC-103F-4D7C-88EE-FA171BBAF533}"/>
              </a:ext>
            </a:extLst>
          </p:cNvPr>
          <p:cNvSpPr/>
          <p:nvPr/>
        </p:nvSpPr>
        <p:spPr>
          <a:xfrm>
            <a:off x="6546301" y="5307099"/>
            <a:ext cx="1260000" cy="595610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0604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6C998D6-2995-4F05-BD6F-5829A3B43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Ergebnisse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D3BABB7-51E0-423C-A37E-98940E4DDED9}"/>
              </a:ext>
            </a:extLst>
          </p:cNvPr>
          <p:cNvSpPr txBox="1"/>
          <p:nvPr/>
        </p:nvSpPr>
        <p:spPr>
          <a:xfrm>
            <a:off x="831850" y="6086199"/>
            <a:ext cx="97980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u.a. kostenfrei abrufbarer Artikel: </a:t>
            </a:r>
          </a:p>
          <a:p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https://www.feuertrutz.de/einsatzstellenbegehungen-der-deutschen-feuerwehren-30032022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472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9B9B33D1-8028-4208-AEFC-D65CDCA029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7" t="19719" r="15713" b="17218"/>
          <a:stretch/>
        </p:blipFill>
        <p:spPr>
          <a:xfrm>
            <a:off x="721308" y="1255439"/>
            <a:ext cx="5863636" cy="31974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15B0477-8EF9-4C63-94D3-FF33B3202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Arial" pitchFamily="18"/>
                <a:ea typeface="DejaVu Sans" pitchFamily="2"/>
              </a:rPr>
              <a:t>Breit aufgestellt / wissenschaftlich valide</a:t>
            </a:r>
            <a:endParaRPr lang="de-DE" dirty="0"/>
          </a:p>
        </p:txBody>
      </p:sp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B1879B48-C1C1-42B4-9717-ECDFF53E0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5488" y="6403975"/>
            <a:ext cx="1112837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de-DE" altLang="de-DE" sz="1200" dirty="0">
                <a:solidFill>
                  <a:srgbClr val="898989"/>
                </a:solidFill>
                <a:latin typeface="Calibri" panose="020F0502020204030204" pitchFamily="34" charset="0"/>
              </a:rPr>
              <a:t>9</a:t>
            </a: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26A32292-DCC6-404F-8DA1-7C00B1F944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73893" y="1312590"/>
            <a:ext cx="3531127" cy="5129280"/>
          </a:xfrm>
          <a:ln>
            <a:solidFill>
              <a:schemeClr val="tx1"/>
            </a:solidFill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96E74CC-3D71-46BF-B039-91A33B816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08" y="4232575"/>
            <a:ext cx="7075436" cy="2203149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B98840D9-D2D3-44FE-BA96-0C85EE9FE18A}"/>
              </a:ext>
            </a:extLst>
          </p:cNvPr>
          <p:cNvSpPr txBox="1"/>
          <p:nvPr/>
        </p:nvSpPr>
        <p:spPr>
          <a:xfrm>
            <a:off x="3906938" y="6445481"/>
            <a:ext cx="78963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11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Maiworm, B.; Göldner, M.; Engel, T. (2022) </a:t>
            </a:r>
            <a:r>
              <a:rPr lang="de-DE" sz="11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Einsatzstellenbewertungen der deutschen Feuerwehren – Brandversuche in situ. </a:t>
            </a:r>
            <a:r>
              <a:rPr lang="de-DE" sz="11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Bautechnik. 01/100 </a:t>
            </a:r>
            <a:r>
              <a:rPr lang="de-DE" sz="11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https://doi.org/10.1002/bate.202100030</a:t>
            </a:r>
            <a:r>
              <a:rPr lang="de-DE" sz="11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18780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1837</Words>
  <Application>Microsoft Office PowerPoint</Application>
  <PresentationFormat>Breitbild</PresentationFormat>
  <Paragraphs>276</Paragraphs>
  <Slides>29</Slides>
  <Notes>20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6" baseType="lpstr">
      <vt:lpstr>Arial</vt:lpstr>
      <vt:lpstr>Calibri</vt:lpstr>
      <vt:lpstr>Mulish Regular Roman</vt:lpstr>
      <vt:lpstr>Roboto Slab Light</vt:lpstr>
      <vt:lpstr>Univers 55</vt:lpstr>
      <vt:lpstr>Wingdings</vt:lpstr>
      <vt:lpstr>Office</vt:lpstr>
      <vt:lpstr>VB-Einsatzstellenbewertung</vt:lpstr>
      <vt:lpstr>PowerPoint-Präsentation</vt:lpstr>
      <vt:lpstr>Anlass und grundlegende Zielsetzung</vt:lpstr>
      <vt:lpstr>Betrachtete Schutzziele</vt:lpstr>
      <vt:lpstr>Konzept der Evaluierung</vt:lpstr>
      <vt:lpstr>Bemerkenswerte Brandereignisse</vt:lpstr>
      <vt:lpstr>Vorgehen</vt:lpstr>
      <vt:lpstr>Ergebnisse</vt:lpstr>
      <vt:lpstr>Breit aufgestellt / wissenschaftlich valide</vt:lpstr>
      <vt:lpstr>Datensatzverteilung in Abhängigkeit der Gebäudeklasse</vt:lpstr>
      <vt:lpstr>Datensatzverteilung Sonderbau</vt:lpstr>
      <vt:lpstr>Ausbreitung von Feuer und Rauch</vt:lpstr>
      <vt:lpstr>Ausbreitung von Feuer und Rauch</vt:lpstr>
      <vt:lpstr>Rauchausbreitung vs. Gebäudealter vs. -größe</vt:lpstr>
      <vt:lpstr>Eigenrettung vor Eintreffen FW  / „Feuerlöscherrisiko“</vt:lpstr>
      <vt:lpstr>Verletzte - Sonderbau</vt:lpstr>
      <vt:lpstr>Wege der Fremdrettung</vt:lpstr>
      <vt:lpstr>Fremdrettung im Sonderbau</vt:lpstr>
      <vt:lpstr>Zusammenhang Zeit und Gebäudehöhe</vt:lpstr>
      <vt:lpstr>Löscharbeiten - Nutzung trockene Steigleitung</vt:lpstr>
      <vt:lpstr>Sicherheit der Einsatzkräfte </vt:lpstr>
      <vt:lpstr>Sicherheit der Einsatzkräfte </vt:lpstr>
      <vt:lpstr>Angriffswege der Feuerwehr</vt:lpstr>
      <vt:lpstr>Holzbauweise Datenlage ermöglicht noch keine Unterscheidung mit/ohne  Kapselung und mit/ohne Begrenzung brennbare Oberflächen</vt:lpstr>
      <vt:lpstr>Holzweichfaserdämmung – Löschen fast unmöglich</vt:lpstr>
      <vt:lpstr>Holzweichfaser: Gefahr Kohlenstoffmonoxid</vt:lpstr>
      <vt:lpstr>Mehrwert der VB-Einsatzstellenbewertung für jede Feuerwehr </vt:lpstr>
      <vt:lpstr>Mehrwert der VB-Einsatzstellenbewertung bei Datenweiterleitung an den FA VB/G</vt:lpstr>
      <vt:lpstr>Rückfragen zur VB-Einsatzstellenbewertung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Einsatzstellenbegehungen</dc:title>
  <dc:creator>Björn Maiworm</dc:creator>
  <cp:lastModifiedBy>Lisa Forstmaier</cp:lastModifiedBy>
  <cp:revision>157</cp:revision>
  <dcterms:created xsi:type="dcterms:W3CDTF">2021-01-07T15:17:17Z</dcterms:created>
  <dcterms:modified xsi:type="dcterms:W3CDTF">2023-08-16T08:06:36Z</dcterms:modified>
</cp:coreProperties>
</file>